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E1D17F6-1353-455F-AF51-15FCB686FDDD}">
  <a:tblStyle styleId="{4E1D17F6-1353-455F-AF51-15FCB686FDD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0FEF247-981E-4901-A82B-35000E7AAC2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49db1258f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49db1258f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49db1258f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49db1258f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Most important features for our prediction model.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49db1258f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49db1258f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49db1258f0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49db1258f0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49db1258f0_2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49db1258f0_2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49db1258f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49db1258f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49db1258f0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49db1258f0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49db1258f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49db1258f0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49db1258f0_2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49db1258f0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49db1258f0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49db1258f0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49db1258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49db1258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49db1258f0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49db1258f0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49db1258f0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49db1258f0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49db1258f0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49db1258f0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49db1258f0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49db1258f0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49db1258f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49db1258f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49db1258f0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49db1258f0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49db1258f0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49db1258f0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50">
                <a:solidFill>
                  <a:schemeClr val="dk1"/>
                </a:solidFill>
                <a:highlight>
                  <a:schemeClr val="lt1"/>
                </a:highlight>
                <a:latin typeface="Courier New"/>
                <a:ea typeface="Courier New"/>
                <a:cs typeface="Courier New"/>
                <a:sym typeface="Courier New"/>
              </a:rPr>
              <a:t>The </a:t>
            </a:r>
            <a:r>
              <a:rPr b="1" lang="en-GB" sz="1050">
                <a:solidFill>
                  <a:schemeClr val="dk1"/>
                </a:solidFill>
                <a:highlight>
                  <a:schemeClr val="lt1"/>
                </a:highlight>
                <a:latin typeface="Courier New"/>
                <a:ea typeface="Courier New"/>
                <a:cs typeface="Courier New"/>
                <a:sym typeface="Courier New"/>
              </a:rPr>
              <a:t>accuracy</a:t>
            </a:r>
            <a:r>
              <a:rPr lang="en-GB" sz="1050">
                <a:solidFill>
                  <a:schemeClr val="dk1"/>
                </a:solidFill>
                <a:highlight>
                  <a:schemeClr val="lt1"/>
                </a:highlight>
                <a:latin typeface="Courier New"/>
                <a:ea typeface="Courier New"/>
                <a:cs typeface="Courier New"/>
                <a:sym typeface="Courier New"/>
              </a:rPr>
              <a:t> is calculated as the number of exact predictions performed by your model divided by the total number of predictions, in other words the accuracy is the proportion of exact predictions produced by your model.</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highlight>
                <a:schemeClr val="lt1"/>
              </a:highlight>
            </a:endParaRPr>
          </a:p>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49db1258f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49db1258f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match between players is based on the player rating.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49db1258f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49db1258f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the next slides we will go through the most important features of the dataset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49db1258f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49db1258f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49db1258f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49db1258f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49db1258f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49db1258f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49db1258f0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49db1258f0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49db1258f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49db1258f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is a feature which </a:t>
            </a:r>
            <a:r>
              <a:rPr lang="en-GB"/>
              <a:t>encode</a:t>
            </a:r>
            <a:r>
              <a:rPr lang="en-GB"/>
              <a:t> the opening using a chess </a:t>
            </a:r>
            <a:r>
              <a:rPr lang="en-GB"/>
              <a:t>abbreviation. We had a total of 365 abbreviated openings. We have used that feature for the model. We have dived the value counts of every abbreviated opening by the length of dataset.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lichess.org/"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365chess.com/eco.php"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Chess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Data Analysis and Winner prediction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Important features for our model</a:t>
            </a:r>
            <a:endParaRPr/>
          </a:p>
        </p:txBody>
      </p:sp>
      <p:sp>
        <p:nvSpPr>
          <p:cNvPr id="117" name="Google Shape;117;p22"/>
          <p:cNvSpPr txBox="1"/>
          <p:nvPr/>
        </p:nvSpPr>
        <p:spPr>
          <a:xfrm>
            <a:off x="506000" y="1164200"/>
            <a:ext cx="8381400" cy="284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00"/>
              </a:spcBef>
              <a:spcAft>
                <a:spcPts val="0"/>
              </a:spcAft>
              <a:buNone/>
            </a:pPr>
            <a:r>
              <a:rPr lang="en-GB" sz="1650">
                <a:solidFill>
                  <a:schemeClr val="dk1"/>
                </a:solidFill>
                <a:highlight>
                  <a:srgbClr val="FFFFFF"/>
                </a:highlight>
              </a:rPr>
              <a:t>In the next slides, it will be shown some visualizations to better understand the features:</a:t>
            </a:r>
            <a:r>
              <a:rPr lang="en-GB" sz="1650">
                <a:solidFill>
                  <a:schemeClr val="dk1"/>
                </a:solidFill>
                <a:highlight>
                  <a:srgbClr val="FFFFFF"/>
                </a:highlight>
              </a:rPr>
              <a:t> </a:t>
            </a:r>
            <a:endParaRPr sz="1650">
              <a:solidFill>
                <a:schemeClr val="dk1"/>
              </a:solidFill>
              <a:highlight>
                <a:srgbClr val="FFFFFF"/>
              </a:highlight>
            </a:endParaRPr>
          </a:p>
          <a:p>
            <a:pPr indent="-333375" lvl="0" marL="533400" rtl="0" algn="l">
              <a:lnSpc>
                <a:spcPct val="115000"/>
              </a:lnSpc>
              <a:spcBef>
                <a:spcPts val="2700"/>
              </a:spcBef>
              <a:spcAft>
                <a:spcPts val="0"/>
              </a:spcAft>
              <a:buClr>
                <a:schemeClr val="dk1"/>
              </a:buClr>
              <a:buSzPts val="1650"/>
              <a:buChar char="●"/>
            </a:pPr>
            <a:r>
              <a:rPr b="1" lang="en-GB" sz="1650">
                <a:solidFill>
                  <a:srgbClr val="6AA84F"/>
                </a:solidFill>
                <a:highlight>
                  <a:srgbClr val="FFFFFF"/>
                </a:highlight>
              </a:rPr>
              <a:t>Winner</a:t>
            </a:r>
            <a:r>
              <a:rPr lang="en-GB" sz="1650">
                <a:solidFill>
                  <a:schemeClr val="dk1"/>
                </a:solidFill>
                <a:highlight>
                  <a:srgbClr val="FFFFFF"/>
                </a:highlight>
              </a:rPr>
              <a:t> - Target Vector to be predicted </a:t>
            </a:r>
            <a:endParaRPr sz="1650">
              <a:solidFill>
                <a:schemeClr val="dk1"/>
              </a:solidFill>
              <a:highlight>
                <a:srgbClr val="FFFFFF"/>
              </a:highlight>
            </a:endParaRPr>
          </a:p>
          <a:p>
            <a:pPr indent="-333375" lvl="0" marL="533400" rtl="0" algn="l">
              <a:lnSpc>
                <a:spcPct val="115000"/>
              </a:lnSpc>
              <a:spcBef>
                <a:spcPts val="0"/>
              </a:spcBef>
              <a:spcAft>
                <a:spcPts val="0"/>
              </a:spcAft>
              <a:buClr>
                <a:schemeClr val="dk1"/>
              </a:buClr>
              <a:buSzPts val="1650"/>
              <a:buChar char="●"/>
            </a:pPr>
            <a:r>
              <a:rPr lang="en-GB" sz="1650">
                <a:solidFill>
                  <a:schemeClr val="dk1"/>
                </a:solidFill>
                <a:highlight>
                  <a:srgbClr val="FFFFFF"/>
                </a:highlight>
              </a:rPr>
              <a:t>Number of Turns</a:t>
            </a:r>
            <a:endParaRPr sz="1650">
              <a:solidFill>
                <a:schemeClr val="dk1"/>
              </a:solidFill>
              <a:highlight>
                <a:srgbClr val="FFFFFF"/>
              </a:highlight>
            </a:endParaRPr>
          </a:p>
          <a:p>
            <a:pPr indent="-333375" lvl="0" marL="533400" rtl="0" algn="l">
              <a:lnSpc>
                <a:spcPct val="115000"/>
              </a:lnSpc>
              <a:spcBef>
                <a:spcPts val="0"/>
              </a:spcBef>
              <a:spcAft>
                <a:spcPts val="0"/>
              </a:spcAft>
              <a:buClr>
                <a:schemeClr val="dk1"/>
              </a:buClr>
              <a:buSzPts val="1650"/>
              <a:buChar char="●"/>
            </a:pPr>
            <a:r>
              <a:rPr lang="en-GB" sz="1650">
                <a:solidFill>
                  <a:schemeClr val="dk1"/>
                </a:solidFill>
                <a:highlight>
                  <a:srgbClr val="FFFFFF"/>
                </a:highlight>
              </a:rPr>
              <a:t>White Player Rating</a:t>
            </a:r>
            <a:endParaRPr sz="1650">
              <a:solidFill>
                <a:schemeClr val="dk1"/>
              </a:solidFill>
              <a:highlight>
                <a:srgbClr val="FFFFFF"/>
              </a:highlight>
            </a:endParaRPr>
          </a:p>
          <a:p>
            <a:pPr indent="-333375" lvl="0" marL="533400" rtl="0" algn="l">
              <a:lnSpc>
                <a:spcPct val="115000"/>
              </a:lnSpc>
              <a:spcBef>
                <a:spcPts val="0"/>
              </a:spcBef>
              <a:spcAft>
                <a:spcPts val="0"/>
              </a:spcAft>
              <a:buClr>
                <a:schemeClr val="dk1"/>
              </a:buClr>
              <a:buSzPts val="1650"/>
              <a:buChar char="●"/>
            </a:pPr>
            <a:r>
              <a:rPr lang="en-GB" sz="1650">
                <a:solidFill>
                  <a:schemeClr val="dk1"/>
                </a:solidFill>
                <a:highlight>
                  <a:srgbClr val="FFFFFF"/>
                </a:highlight>
              </a:rPr>
              <a:t>Black Player Rating</a:t>
            </a:r>
            <a:endParaRPr sz="1650">
              <a:solidFill>
                <a:schemeClr val="dk1"/>
              </a:solidFill>
              <a:highlight>
                <a:srgbClr val="FFFFFF"/>
              </a:highlight>
            </a:endParaRPr>
          </a:p>
          <a:p>
            <a:pPr indent="-333375" lvl="0" marL="533400" rtl="0" algn="l">
              <a:lnSpc>
                <a:spcPct val="115000"/>
              </a:lnSpc>
              <a:spcBef>
                <a:spcPts val="0"/>
              </a:spcBef>
              <a:spcAft>
                <a:spcPts val="0"/>
              </a:spcAft>
              <a:buClr>
                <a:schemeClr val="dk1"/>
              </a:buClr>
              <a:buSzPts val="1650"/>
              <a:buChar char="●"/>
            </a:pPr>
            <a:r>
              <a:rPr lang="en-GB" sz="1650">
                <a:solidFill>
                  <a:schemeClr val="dk1"/>
                </a:solidFill>
                <a:highlight>
                  <a:srgbClr val="FFFFFF"/>
                </a:highlight>
              </a:rPr>
              <a:t>Opening Eco (Standardised Code for any given opening)</a:t>
            </a:r>
            <a:endParaRPr sz="1700">
              <a:solidFill>
                <a:schemeClr val="dk1"/>
              </a:solidFill>
            </a:endParaRPr>
          </a:p>
          <a:p>
            <a:pPr indent="0" lvl="0" marL="0" rtl="0" algn="l">
              <a:spcBef>
                <a:spcPts val="27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354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Target vector of prediction : </a:t>
            </a:r>
            <a:r>
              <a:rPr b="1" lang="en-GB">
                <a:solidFill>
                  <a:srgbClr val="6AA84F"/>
                </a:solidFill>
              </a:rPr>
              <a:t>Winner </a:t>
            </a:r>
            <a:endParaRPr b="1">
              <a:solidFill>
                <a:srgbClr val="6AA84F"/>
              </a:solidFill>
            </a:endParaRPr>
          </a:p>
        </p:txBody>
      </p:sp>
      <p:sp>
        <p:nvSpPr>
          <p:cNvPr id="123" name="Google Shape;123;p23"/>
          <p:cNvSpPr txBox="1"/>
          <p:nvPr>
            <p:ph idx="1" type="body"/>
          </p:nvPr>
        </p:nvSpPr>
        <p:spPr>
          <a:xfrm>
            <a:off x="489125" y="4216575"/>
            <a:ext cx="8343300" cy="75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GB"/>
              <a:t>To have a balanced target vector for our prediction model. We have decided to exclude draw.</a:t>
            </a:r>
            <a:endParaRPr/>
          </a:p>
        </p:txBody>
      </p:sp>
      <p:pic>
        <p:nvPicPr>
          <p:cNvPr id="124" name="Google Shape;124;p23"/>
          <p:cNvPicPr preferRelativeResize="0"/>
          <p:nvPr/>
        </p:nvPicPr>
        <p:blipFill>
          <a:blip r:embed="rId3">
            <a:alphaModFix/>
          </a:blip>
          <a:stretch>
            <a:fillRect/>
          </a:stretch>
        </p:blipFill>
        <p:spPr>
          <a:xfrm>
            <a:off x="1416650" y="946575"/>
            <a:ext cx="5689549" cy="32503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Rating</a:t>
            </a:r>
            <a:endParaRPr/>
          </a:p>
        </p:txBody>
      </p:sp>
      <p:pic>
        <p:nvPicPr>
          <p:cNvPr id="130" name="Google Shape;130;p24"/>
          <p:cNvPicPr preferRelativeResize="0"/>
          <p:nvPr/>
        </p:nvPicPr>
        <p:blipFill>
          <a:blip r:embed="rId3">
            <a:alphaModFix/>
          </a:blip>
          <a:stretch>
            <a:fillRect/>
          </a:stretch>
        </p:blipFill>
        <p:spPr>
          <a:xfrm>
            <a:off x="1227825" y="1153250"/>
            <a:ext cx="6688343" cy="38209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203925"/>
            <a:ext cx="8520600" cy="83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Winner by turns</a:t>
            </a:r>
            <a:endParaRPr/>
          </a:p>
        </p:txBody>
      </p:sp>
      <p:sp>
        <p:nvSpPr>
          <p:cNvPr id="136" name="Google Shape;136;p25"/>
          <p:cNvSpPr txBox="1"/>
          <p:nvPr>
            <p:ph idx="1" type="body"/>
          </p:nvPr>
        </p:nvSpPr>
        <p:spPr>
          <a:xfrm>
            <a:off x="6650375" y="1152475"/>
            <a:ext cx="2181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a:t>
            </a:r>
            <a:r>
              <a:rPr lang="en-GB"/>
              <a:t>hites has more advantage the firsts 60 moves.</a:t>
            </a:r>
            <a:endParaRPr/>
          </a:p>
          <a:p>
            <a:pPr indent="0" lvl="0" marL="0" rtl="0" algn="l">
              <a:spcBef>
                <a:spcPts val="1200"/>
              </a:spcBef>
              <a:spcAft>
                <a:spcPts val="0"/>
              </a:spcAft>
              <a:buNone/>
            </a:pPr>
            <a:r>
              <a:rPr lang="en-GB"/>
              <a:t>Mean = 59 moves</a:t>
            </a:r>
            <a:endParaRPr/>
          </a:p>
          <a:p>
            <a:pPr indent="0" lvl="0" marL="0" rtl="0" algn="l">
              <a:spcBef>
                <a:spcPts val="1200"/>
              </a:spcBef>
              <a:spcAft>
                <a:spcPts val="0"/>
              </a:spcAft>
              <a:buNone/>
            </a:pPr>
            <a:r>
              <a:rPr lang="en-GB"/>
              <a:t>Max= 349 moves</a:t>
            </a:r>
            <a:endParaRPr/>
          </a:p>
          <a:p>
            <a:pPr indent="0" lvl="0" marL="0" rtl="0" algn="l">
              <a:spcBef>
                <a:spcPts val="1200"/>
              </a:spcBef>
              <a:spcAft>
                <a:spcPts val="1200"/>
              </a:spcAft>
              <a:buNone/>
            </a:pPr>
            <a:r>
              <a:rPr lang="en-GB"/>
              <a:t>There are outliers </a:t>
            </a:r>
            <a:endParaRPr/>
          </a:p>
        </p:txBody>
      </p:sp>
      <p:pic>
        <p:nvPicPr>
          <p:cNvPr id="137" name="Google Shape;137;p25"/>
          <p:cNvPicPr preferRelativeResize="0"/>
          <p:nvPr/>
        </p:nvPicPr>
        <p:blipFill>
          <a:blip r:embed="rId3">
            <a:alphaModFix/>
          </a:blip>
          <a:stretch>
            <a:fillRect/>
          </a:stretch>
        </p:blipFill>
        <p:spPr>
          <a:xfrm>
            <a:off x="201075" y="958638"/>
            <a:ext cx="6449295" cy="38040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Opening Eco</a:t>
            </a:r>
            <a:endParaRPr/>
          </a:p>
        </p:txBody>
      </p:sp>
      <p:pic>
        <p:nvPicPr>
          <p:cNvPr id="143" name="Google Shape;143;p26"/>
          <p:cNvPicPr preferRelativeResize="0"/>
          <p:nvPr/>
        </p:nvPicPr>
        <p:blipFill>
          <a:blip r:embed="rId3">
            <a:alphaModFix/>
          </a:blip>
          <a:stretch>
            <a:fillRect/>
          </a:stretch>
        </p:blipFill>
        <p:spPr>
          <a:xfrm>
            <a:off x="1307575" y="1136400"/>
            <a:ext cx="6688343" cy="38209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284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Ranking, best chess players</a:t>
            </a:r>
            <a:endParaRPr/>
          </a:p>
        </p:txBody>
      </p:sp>
      <p:graphicFrame>
        <p:nvGraphicFramePr>
          <p:cNvPr id="149" name="Google Shape;149;p27"/>
          <p:cNvGraphicFramePr/>
          <p:nvPr/>
        </p:nvGraphicFramePr>
        <p:xfrm>
          <a:off x="55500" y="1052650"/>
          <a:ext cx="3000000" cy="3000000"/>
        </p:xfrm>
        <a:graphic>
          <a:graphicData uri="http://schemas.openxmlformats.org/drawingml/2006/table">
            <a:tbl>
              <a:tblPr>
                <a:noFill/>
                <a:tableStyleId>{4E1D17F6-1353-455F-AF51-15FCB686FDDD}</a:tableStyleId>
              </a:tblPr>
              <a:tblGrid>
                <a:gridCol w="430075"/>
                <a:gridCol w="504875"/>
                <a:gridCol w="663800"/>
                <a:gridCol w="645125"/>
                <a:gridCol w="635750"/>
                <a:gridCol w="673150"/>
                <a:gridCol w="663800"/>
                <a:gridCol w="570325"/>
                <a:gridCol w="906875"/>
                <a:gridCol w="878850"/>
                <a:gridCol w="897550"/>
                <a:gridCol w="878850"/>
                <a:gridCol w="626400"/>
              </a:tblGrid>
              <a:tr h="388100">
                <a:tc>
                  <a:txBody>
                    <a:bodyPr/>
                    <a:lstStyle/>
                    <a:p>
                      <a:pPr indent="0" lvl="0" marL="0" rtl="0" algn="l">
                        <a:spcBef>
                          <a:spcPts val="0"/>
                        </a:spcBef>
                        <a:spcAft>
                          <a:spcPts val="0"/>
                        </a:spcAft>
                        <a:buNone/>
                      </a:pPr>
                      <a:r>
                        <a:rPr b="1" lang="en-GB" sz="400"/>
                        <a:t>Ranking</a:t>
                      </a:r>
                      <a:endParaRPr b="1" sz="4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GB" sz="400"/>
                        <a:t>Player</a:t>
                      </a:r>
                      <a:endParaRPr b="1" sz="4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GB" sz="400"/>
                        <a:t>Games_White</a:t>
                      </a:r>
                      <a:endParaRPr b="1" sz="4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GB" sz="400"/>
                        <a:t>Games_Black</a:t>
                      </a:r>
                      <a:endParaRPr b="1" sz="4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GB" sz="400"/>
                        <a:t>Total_Games</a:t>
                      </a:r>
                      <a:endParaRPr b="1" sz="4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GB" sz="400"/>
                        <a:t>White_Winner</a:t>
                      </a:r>
                      <a:endParaRPr b="1" sz="4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GB" sz="400"/>
                        <a:t>Black_Winner</a:t>
                      </a:r>
                      <a:endParaRPr b="1" sz="4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GB" sz="400"/>
                        <a:t>Total_Wins</a:t>
                      </a:r>
                      <a:endParaRPr b="1" sz="4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GB" sz="400"/>
                        <a:t>Max_White_Rating</a:t>
                      </a:r>
                      <a:endParaRPr b="1" sz="4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GB" sz="400"/>
                        <a:t>Min_White_Rating</a:t>
                      </a:r>
                      <a:endParaRPr b="1" sz="4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GB" sz="400"/>
                        <a:t>Max_Black_Rating</a:t>
                      </a:r>
                      <a:endParaRPr b="1" sz="4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GB" sz="400"/>
                        <a:t>Min_Black_Rating</a:t>
                      </a:r>
                      <a:endParaRPr b="1" sz="4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GB" sz="400"/>
                        <a:t>AVG_Rating</a:t>
                      </a:r>
                      <a:endParaRPr b="1" sz="4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r h="186425">
                <a:tc>
                  <a:txBody>
                    <a:bodyPr/>
                    <a:lstStyle/>
                    <a:p>
                      <a:pPr indent="0" lvl="0" marL="0" rtl="0" algn="l">
                        <a:spcBef>
                          <a:spcPts val="0"/>
                        </a:spcBef>
                        <a:spcAft>
                          <a:spcPts val="0"/>
                        </a:spcAft>
                        <a:buNone/>
                      </a:pPr>
                      <a:r>
                        <a:rPr b="1" lang="en-GB" sz="600"/>
                        <a:t>1</a:t>
                      </a:r>
                      <a:endParaRPr b="1"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GB" sz="400"/>
                        <a:t>chesscarl</a:t>
                      </a:r>
                      <a:endParaRPr sz="4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18</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28</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46</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18</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27</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45</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2336</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2082</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2148</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1344</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1977.5</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r>
              <a:tr h="203300">
                <a:tc>
                  <a:txBody>
                    <a:bodyPr/>
                    <a:lstStyle/>
                    <a:p>
                      <a:pPr indent="0" lvl="0" marL="0" rtl="0" algn="l">
                        <a:spcBef>
                          <a:spcPts val="0"/>
                        </a:spcBef>
                        <a:spcAft>
                          <a:spcPts val="0"/>
                        </a:spcAft>
                        <a:buNone/>
                      </a:pPr>
                      <a:r>
                        <a:rPr b="1" lang="en-GB" sz="600"/>
                        <a:t>2</a:t>
                      </a:r>
                      <a:endParaRPr b="1"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400"/>
                        <a:t>doraemon61</a:t>
                      </a:r>
                      <a:endParaRPr sz="4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19</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23</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42</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18</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20</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38</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2264</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2218</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2198</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1455</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2033.75</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r h="161150">
                <a:tc>
                  <a:txBody>
                    <a:bodyPr/>
                    <a:lstStyle/>
                    <a:p>
                      <a:pPr indent="0" lvl="0" marL="0" rtl="0" algn="l">
                        <a:spcBef>
                          <a:spcPts val="0"/>
                        </a:spcBef>
                        <a:spcAft>
                          <a:spcPts val="0"/>
                        </a:spcAft>
                        <a:buNone/>
                      </a:pPr>
                      <a:r>
                        <a:rPr b="1" lang="en-GB" sz="600"/>
                        <a:t>3</a:t>
                      </a:r>
                      <a:endParaRPr b="1"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GB" sz="400"/>
                        <a:t>smilsydov</a:t>
                      </a:r>
                      <a:endParaRPr sz="4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16</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22</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38</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15</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21</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36</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2233</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1979</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2030</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1108</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1837.5</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r>
              <a:tr h="144275">
                <a:tc>
                  <a:txBody>
                    <a:bodyPr/>
                    <a:lstStyle/>
                    <a:p>
                      <a:pPr indent="0" lvl="0" marL="0" rtl="0" algn="l">
                        <a:spcBef>
                          <a:spcPts val="0"/>
                        </a:spcBef>
                        <a:spcAft>
                          <a:spcPts val="0"/>
                        </a:spcAft>
                        <a:buNone/>
                      </a:pPr>
                      <a:r>
                        <a:rPr b="1" lang="en-GB" sz="600"/>
                        <a:t>4</a:t>
                      </a:r>
                      <a:endParaRPr b="1"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400"/>
                        <a:t>elvis1997</a:t>
                      </a:r>
                      <a:endParaRPr sz="4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18</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20</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38</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17</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16</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33</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2208</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2099</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2446</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1414</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2041.75</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r h="298975">
                <a:tc>
                  <a:txBody>
                    <a:bodyPr/>
                    <a:lstStyle/>
                    <a:p>
                      <a:pPr indent="0" lvl="0" marL="0" rtl="0" algn="l">
                        <a:spcBef>
                          <a:spcPts val="0"/>
                        </a:spcBef>
                        <a:spcAft>
                          <a:spcPts val="0"/>
                        </a:spcAft>
                        <a:buNone/>
                      </a:pPr>
                      <a:r>
                        <a:rPr b="1" lang="en-GB" sz="600"/>
                        <a:t>5</a:t>
                      </a:r>
                      <a:endParaRPr b="1"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GB" sz="400"/>
                        <a:t>unrim</a:t>
                      </a:r>
                      <a:endParaRPr sz="4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25</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20</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45</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16</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17</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33</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1984</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1830</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2087</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1609</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1877.5</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r>
              <a:tr h="152700">
                <a:tc>
                  <a:txBody>
                    <a:bodyPr/>
                    <a:lstStyle/>
                    <a:p>
                      <a:pPr indent="0" lvl="0" marL="0" rtl="0" algn="l">
                        <a:spcBef>
                          <a:spcPts val="0"/>
                        </a:spcBef>
                        <a:spcAft>
                          <a:spcPts val="0"/>
                        </a:spcAft>
                        <a:buNone/>
                      </a:pPr>
                      <a:r>
                        <a:rPr b="1" lang="en-GB" sz="600"/>
                        <a:t>6</a:t>
                      </a:r>
                      <a:endParaRPr b="1"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400"/>
                        <a:t>brandonbos</a:t>
                      </a:r>
                      <a:endParaRPr sz="4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23</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22</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45</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17</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16</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33</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1480</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1480</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1500</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944</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1351</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r h="211750">
                <a:tc>
                  <a:txBody>
                    <a:bodyPr/>
                    <a:lstStyle/>
                    <a:p>
                      <a:pPr indent="0" lvl="0" marL="0" rtl="0" algn="l">
                        <a:spcBef>
                          <a:spcPts val="0"/>
                        </a:spcBef>
                        <a:spcAft>
                          <a:spcPts val="0"/>
                        </a:spcAft>
                        <a:buNone/>
                      </a:pPr>
                      <a:r>
                        <a:rPr b="1" lang="en-GB" sz="600"/>
                        <a:t>7</a:t>
                      </a:r>
                      <a:endParaRPr b="1"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GB" sz="400"/>
                        <a:t>fabian1104</a:t>
                      </a:r>
                      <a:endParaRPr sz="4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21</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19</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40</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18</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14</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32</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2081</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1844</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2123</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1399</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1861.75</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r>
              <a:tr h="211725">
                <a:tc>
                  <a:txBody>
                    <a:bodyPr/>
                    <a:lstStyle/>
                    <a:p>
                      <a:pPr indent="0" lvl="0" marL="0" rtl="0" algn="l">
                        <a:spcBef>
                          <a:spcPts val="0"/>
                        </a:spcBef>
                        <a:spcAft>
                          <a:spcPts val="0"/>
                        </a:spcAft>
                        <a:buNone/>
                      </a:pPr>
                      <a:r>
                        <a:rPr b="1" lang="en-GB" sz="600"/>
                        <a:t>8</a:t>
                      </a:r>
                      <a:endParaRPr b="1"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400"/>
                        <a:t>lance5500</a:t>
                      </a:r>
                      <a:endParaRPr sz="4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26</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15</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41</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19</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12</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31</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2621</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2493</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2206</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1122</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2110.5</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r h="211725">
                <a:tc>
                  <a:txBody>
                    <a:bodyPr/>
                    <a:lstStyle/>
                    <a:p>
                      <a:pPr indent="0" lvl="0" marL="0" rtl="0" algn="l">
                        <a:spcBef>
                          <a:spcPts val="0"/>
                        </a:spcBef>
                        <a:spcAft>
                          <a:spcPts val="0"/>
                        </a:spcAft>
                        <a:buNone/>
                      </a:pPr>
                      <a:r>
                        <a:rPr b="1" lang="en-GB" sz="600"/>
                        <a:t>9</a:t>
                      </a:r>
                      <a:endParaRPr b="1"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GB" sz="400"/>
                        <a:t>youralterego</a:t>
                      </a:r>
                      <a:endParaRPr sz="4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18</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21</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39</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14</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17</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31</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2279</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2183</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2134</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1382</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GB" sz="600"/>
                        <a:t>1994.5</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r>
              <a:tr h="214675">
                <a:tc>
                  <a:txBody>
                    <a:bodyPr/>
                    <a:lstStyle/>
                    <a:p>
                      <a:pPr indent="0" lvl="0" marL="0" rtl="0" algn="l">
                        <a:spcBef>
                          <a:spcPts val="0"/>
                        </a:spcBef>
                        <a:spcAft>
                          <a:spcPts val="0"/>
                        </a:spcAft>
                        <a:buNone/>
                      </a:pPr>
                      <a:r>
                        <a:rPr b="1" lang="en-GB" sz="600"/>
                        <a:t>10</a:t>
                      </a:r>
                      <a:endParaRPr b="1"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400"/>
                        <a:t>apis11</a:t>
                      </a:r>
                      <a:endParaRPr sz="4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23</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18</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41</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17</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14</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31</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2011</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1852</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2241</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1339</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600"/>
                        <a:t>1860.75</a:t>
                      </a:r>
                      <a:endParaRPr sz="600"/>
                    </a:p>
                  </a:txBody>
                  <a:tcPr marT="91425" marB="91425" marR="91425" marL="9142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3" name="Shape 153"/>
        <p:cNvGrpSpPr/>
        <p:nvPr/>
      </p:nvGrpSpPr>
      <p:grpSpPr>
        <a:xfrm>
          <a:off x="0" y="0"/>
          <a:ext cx="0" cy="0"/>
          <a:chOff x="0" y="0"/>
          <a:chExt cx="0" cy="0"/>
        </a:xfrm>
      </p:grpSpPr>
      <p:pic>
        <p:nvPicPr>
          <p:cNvPr id="154" name="Google Shape;154;p28"/>
          <p:cNvPicPr preferRelativeResize="0"/>
          <p:nvPr/>
        </p:nvPicPr>
        <p:blipFill>
          <a:blip r:embed="rId3">
            <a:alphaModFix/>
          </a:blip>
          <a:stretch>
            <a:fillRect/>
          </a:stretch>
        </p:blipFill>
        <p:spPr>
          <a:xfrm>
            <a:off x="4239375" y="115875"/>
            <a:ext cx="4639023" cy="49117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264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WINNER BY OPENING PLY (Nº movements during the opening phase)</a:t>
            </a:r>
            <a:endParaRPr/>
          </a:p>
        </p:txBody>
      </p:sp>
      <p:sp>
        <p:nvSpPr>
          <p:cNvPr id="160" name="Google Shape;160;p29"/>
          <p:cNvSpPr txBox="1"/>
          <p:nvPr>
            <p:ph idx="1" type="body"/>
          </p:nvPr>
        </p:nvSpPr>
        <p:spPr>
          <a:xfrm>
            <a:off x="311700" y="1727900"/>
            <a:ext cx="2260200" cy="2479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62.3% of the openings are composed for 2,3,4 or 5 movements</a:t>
            </a:r>
            <a:endParaRPr/>
          </a:p>
        </p:txBody>
      </p:sp>
      <p:pic>
        <p:nvPicPr>
          <p:cNvPr id="161" name="Google Shape;161;p29"/>
          <p:cNvPicPr preferRelativeResize="0"/>
          <p:nvPr/>
        </p:nvPicPr>
        <p:blipFill>
          <a:blip r:embed="rId3">
            <a:alphaModFix/>
          </a:blip>
          <a:stretch>
            <a:fillRect/>
          </a:stretch>
        </p:blipFill>
        <p:spPr>
          <a:xfrm>
            <a:off x="2724300" y="989300"/>
            <a:ext cx="6267300" cy="367224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183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U</a:t>
            </a:r>
            <a:r>
              <a:rPr lang="en-GB"/>
              <a:t>nivariate logistic regression model</a:t>
            </a:r>
            <a:endParaRPr/>
          </a:p>
          <a:p>
            <a:pPr indent="0" lvl="0" marL="0" rtl="0" algn="l">
              <a:spcBef>
                <a:spcPts val="0"/>
              </a:spcBef>
              <a:spcAft>
                <a:spcPts val="0"/>
              </a:spcAft>
              <a:buNone/>
            </a:pPr>
            <a:r>
              <a:t/>
            </a:r>
            <a:endParaRPr/>
          </a:p>
        </p:txBody>
      </p:sp>
      <p:pic>
        <p:nvPicPr>
          <p:cNvPr id="167" name="Google Shape;167;p30"/>
          <p:cNvPicPr preferRelativeResize="0"/>
          <p:nvPr/>
        </p:nvPicPr>
        <p:blipFill>
          <a:blip r:embed="rId3">
            <a:alphaModFix/>
          </a:blip>
          <a:stretch>
            <a:fillRect/>
          </a:stretch>
        </p:blipFill>
        <p:spPr>
          <a:xfrm>
            <a:off x="1911308" y="991750"/>
            <a:ext cx="5321368" cy="39910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idx="1" type="body"/>
          </p:nvPr>
        </p:nvSpPr>
        <p:spPr>
          <a:xfrm>
            <a:off x="3917900" y="4050525"/>
            <a:ext cx="4874100" cy="53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BLACKS						WHITES</a:t>
            </a:r>
            <a:endParaRPr/>
          </a:p>
        </p:txBody>
      </p:sp>
      <p:pic>
        <p:nvPicPr>
          <p:cNvPr id="173" name="Google Shape;173;p31"/>
          <p:cNvPicPr preferRelativeResize="0"/>
          <p:nvPr/>
        </p:nvPicPr>
        <p:blipFill>
          <a:blip r:embed="rId3">
            <a:alphaModFix/>
          </a:blip>
          <a:stretch>
            <a:fillRect/>
          </a:stretch>
        </p:blipFill>
        <p:spPr>
          <a:xfrm>
            <a:off x="3027738" y="677875"/>
            <a:ext cx="5804564" cy="3290576"/>
          </a:xfrm>
          <a:prstGeom prst="rect">
            <a:avLst/>
          </a:prstGeom>
          <a:noFill/>
          <a:ln>
            <a:noFill/>
          </a:ln>
        </p:spPr>
      </p:pic>
      <p:sp>
        <p:nvSpPr>
          <p:cNvPr id="174" name="Google Shape;174;p31"/>
          <p:cNvSpPr txBox="1"/>
          <p:nvPr/>
        </p:nvSpPr>
        <p:spPr>
          <a:xfrm>
            <a:off x="311425" y="1692122"/>
            <a:ext cx="2481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 target value without the draw’s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is </a:t>
            </a:r>
            <a:r>
              <a:rPr lang="en-GB"/>
              <a:t>appreciated</a:t>
            </a:r>
            <a:r>
              <a:rPr lang="en-GB"/>
              <a:t> the slight advantage of the whites.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Agenda</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a:t>Lichess introduction</a:t>
            </a:r>
            <a:endParaRPr/>
          </a:p>
          <a:p>
            <a:pPr indent="-342900" lvl="0" marL="457200" rtl="0" algn="l">
              <a:spcBef>
                <a:spcPts val="0"/>
              </a:spcBef>
              <a:spcAft>
                <a:spcPts val="0"/>
              </a:spcAft>
              <a:buSzPts val="1800"/>
              <a:buAutoNum type="arabicPeriod"/>
            </a:pPr>
            <a:r>
              <a:rPr lang="en-GB"/>
              <a:t>Dataset </a:t>
            </a:r>
            <a:r>
              <a:rPr lang="en-GB"/>
              <a:t>introduction</a:t>
            </a:r>
            <a:endParaRPr/>
          </a:p>
          <a:p>
            <a:pPr indent="-342900" lvl="0" marL="457200" rtl="0" algn="l">
              <a:spcBef>
                <a:spcPts val="0"/>
              </a:spcBef>
              <a:spcAft>
                <a:spcPts val="0"/>
              </a:spcAft>
              <a:buSzPts val="1800"/>
              <a:buAutoNum type="arabicPeriod"/>
            </a:pPr>
            <a:r>
              <a:rPr lang="en-GB"/>
              <a:t>Important Features and visualizations</a:t>
            </a:r>
            <a:endParaRPr/>
          </a:p>
          <a:p>
            <a:pPr indent="-342900" lvl="0" marL="457200" rtl="0" algn="l">
              <a:spcBef>
                <a:spcPts val="0"/>
              </a:spcBef>
              <a:spcAft>
                <a:spcPts val="0"/>
              </a:spcAft>
              <a:buSzPts val="1800"/>
              <a:buAutoNum type="arabicPeriod"/>
            </a:pPr>
            <a:r>
              <a:rPr lang="en-GB"/>
              <a:t>Logistic Regression</a:t>
            </a:r>
            <a:endParaRPr/>
          </a:p>
          <a:p>
            <a:pPr indent="-317500" lvl="1" marL="914400" rtl="0" algn="l">
              <a:spcBef>
                <a:spcPts val="0"/>
              </a:spcBef>
              <a:spcAft>
                <a:spcPts val="0"/>
              </a:spcAft>
              <a:buSzPts val="1400"/>
              <a:buAutoNum type="alphaLcPeriod"/>
            </a:pPr>
            <a:r>
              <a:rPr lang="en-GB"/>
              <a:t>Univariate</a:t>
            </a:r>
            <a:endParaRPr/>
          </a:p>
          <a:p>
            <a:pPr indent="-317500" lvl="1" marL="914400" rtl="0" algn="l">
              <a:spcBef>
                <a:spcPts val="0"/>
              </a:spcBef>
              <a:spcAft>
                <a:spcPts val="0"/>
              </a:spcAft>
              <a:buSzPts val="1400"/>
              <a:buAutoNum type="alphaLcPeriod"/>
            </a:pPr>
            <a:r>
              <a:rPr lang="en-GB"/>
              <a:t>Multivariate</a:t>
            </a:r>
            <a:endParaRPr/>
          </a:p>
          <a:p>
            <a:pPr indent="-342900" lvl="0" marL="457200" rtl="0" algn="l">
              <a:spcBef>
                <a:spcPts val="0"/>
              </a:spcBef>
              <a:spcAft>
                <a:spcPts val="0"/>
              </a:spcAft>
              <a:buSzPts val="1800"/>
              <a:buAutoNum type="arabicPeriod"/>
            </a:pPr>
            <a:r>
              <a:rPr lang="en-GB"/>
              <a:t>Conclusions</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Turn’s outliers</a:t>
            </a:r>
            <a:endParaRPr/>
          </a:p>
        </p:txBody>
      </p:sp>
      <p:pic>
        <p:nvPicPr>
          <p:cNvPr id="180" name="Google Shape;180;p32"/>
          <p:cNvPicPr preferRelativeResize="0"/>
          <p:nvPr/>
        </p:nvPicPr>
        <p:blipFill>
          <a:blip r:embed="rId3">
            <a:alphaModFix/>
          </a:blip>
          <a:stretch>
            <a:fillRect/>
          </a:stretch>
        </p:blipFill>
        <p:spPr>
          <a:xfrm>
            <a:off x="571475" y="1305975"/>
            <a:ext cx="8460948" cy="34164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ROC Curve for the univariate logistic regression model</a:t>
            </a:r>
            <a:endParaRPr/>
          </a:p>
        </p:txBody>
      </p:sp>
      <p:pic>
        <p:nvPicPr>
          <p:cNvPr id="186" name="Google Shape;186;p33"/>
          <p:cNvPicPr preferRelativeResize="0"/>
          <p:nvPr/>
        </p:nvPicPr>
        <p:blipFill>
          <a:blip r:embed="rId3">
            <a:alphaModFix/>
          </a:blip>
          <a:stretch>
            <a:fillRect/>
          </a:stretch>
        </p:blipFill>
        <p:spPr>
          <a:xfrm>
            <a:off x="0" y="1356200"/>
            <a:ext cx="4625976" cy="2760223"/>
          </a:xfrm>
          <a:prstGeom prst="rect">
            <a:avLst/>
          </a:prstGeom>
          <a:noFill/>
          <a:ln>
            <a:noFill/>
          </a:ln>
        </p:spPr>
      </p:pic>
      <p:pic>
        <p:nvPicPr>
          <p:cNvPr id="187" name="Google Shape;187;p33"/>
          <p:cNvPicPr preferRelativeResize="0"/>
          <p:nvPr/>
        </p:nvPicPr>
        <p:blipFill>
          <a:blip r:embed="rId4">
            <a:alphaModFix/>
          </a:blip>
          <a:stretch>
            <a:fillRect/>
          </a:stretch>
        </p:blipFill>
        <p:spPr>
          <a:xfrm>
            <a:off x="4518025" y="1356199"/>
            <a:ext cx="4625976" cy="2760226"/>
          </a:xfrm>
          <a:prstGeom prst="rect">
            <a:avLst/>
          </a:prstGeom>
          <a:noFill/>
          <a:ln>
            <a:noFill/>
          </a:ln>
        </p:spPr>
      </p:pic>
      <p:sp>
        <p:nvSpPr>
          <p:cNvPr id="188" name="Google Shape;188;p33"/>
          <p:cNvSpPr txBox="1"/>
          <p:nvPr/>
        </p:nvSpPr>
        <p:spPr>
          <a:xfrm>
            <a:off x="1727900" y="4359925"/>
            <a:ext cx="586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Score very close to 50%</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4"/>
          <p:cNvSpPr txBox="1"/>
          <p:nvPr>
            <p:ph type="title"/>
          </p:nvPr>
        </p:nvSpPr>
        <p:spPr>
          <a:xfrm>
            <a:off x="311700" y="133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M</a:t>
            </a:r>
            <a:r>
              <a:rPr lang="en-GB"/>
              <a:t>ultivariate logistic regression model</a:t>
            </a:r>
            <a:endParaRPr/>
          </a:p>
        </p:txBody>
      </p:sp>
      <p:pic>
        <p:nvPicPr>
          <p:cNvPr id="194" name="Google Shape;194;p34"/>
          <p:cNvPicPr preferRelativeResize="0"/>
          <p:nvPr/>
        </p:nvPicPr>
        <p:blipFill>
          <a:blip r:embed="rId3">
            <a:alphaModFix/>
          </a:blip>
          <a:stretch>
            <a:fillRect/>
          </a:stretch>
        </p:blipFill>
        <p:spPr>
          <a:xfrm>
            <a:off x="1405061" y="1017725"/>
            <a:ext cx="5767462" cy="4125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ROC Curve for the multivariate logistic regression model</a:t>
            </a:r>
            <a:endParaRPr/>
          </a:p>
          <a:p>
            <a:pPr indent="0" lvl="0" marL="0" rtl="0" algn="l">
              <a:spcBef>
                <a:spcPts val="0"/>
              </a:spcBef>
              <a:spcAft>
                <a:spcPts val="0"/>
              </a:spcAft>
              <a:buNone/>
            </a:pPr>
            <a:r>
              <a:t/>
            </a:r>
            <a:endParaRPr/>
          </a:p>
        </p:txBody>
      </p:sp>
      <p:pic>
        <p:nvPicPr>
          <p:cNvPr id="200" name="Google Shape;200;p35"/>
          <p:cNvPicPr preferRelativeResize="0"/>
          <p:nvPr/>
        </p:nvPicPr>
        <p:blipFill>
          <a:blip r:embed="rId3">
            <a:alphaModFix/>
          </a:blip>
          <a:stretch>
            <a:fillRect/>
          </a:stretch>
        </p:blipFill>
        <p:spPr>
          <a:xfrm>
            <a:off x="0" y="1564750"/>
            <a:ext cx="4572001" cy="2728017"/>
          </a:xfrm>
          <a:prstGeom prst="rect">
            <a:avLst/>
          </a:prstGeom>
          <a:noFill/>
          <a:ln>
            <a:noFill/>
          </a:ln>
        </p:spPr>
      </p:pic>
      <p:pic>
        <p:nvPicPr>
          <p:cNvPr id="201" name="Google Shape;201;p35"/>
          <p:cNvPicPr preferRelativeResize="0"/>
          <p:nvPr/>
        </p:nvPicPr>
        <p:blipFill>
          <a:blip r:embed="rId4">
            <a:alphaModFix/>
          </a:blip>
          <a:stretch>
            <a:fillRect/>
          </a:stretch>
        </p:blipFill>
        <p:spPr>
          <a:xfrm>
            <a:off x="4646509" y="1564750"/>
            <a:ext cx="4497490" cy="26835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Model Score	</a:t>
            </a:r>
            <a:endParaRPr/>
          </a:p>
        </p:txBody>
      </p:sp>
      <p:sp>
        <p:nvSpPr>
          <p:cNvPr id="207" name="Google Shape;207;p36"/>
          <p:cNvSpPr txBox="1"/>
          <p:nvPr>
            <p:ph idx="1" type="body"/>
          </p:nvPr>
        </p:nvSpPr>
        <p:spPr>
          <a:xfrm>
            <a:off x="311700" y="1152475"/>
            <a:ext cx="8520600" cy="132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Our Model has an accuracy on Train Data and Test Data of</a:t>
            </a:r>
            <a:r>
              <a:rPr lang="en-GB"/>
              <a:t> </a:t>
            </a:r>
            <a:r>
              <a:rPr b="1" lang="en-GB">
                <a:solidFill>
                  <a:srgbClr val="6AA84F"/>
                </a:solidFill>
              </a:rPr>
              <a:t>66%</a:t>
            </a:r>
            <a:endParaRPr>
              <a:solidFill>
                <a:schemeClr val="dk1"/>
              </a:solidFill>
            </a:endParaRPr>
          </a:p>
          <a:p>
            <a:pPr indent="0" lvl="0" marL="0" rtl="0" algn="l">
              <a:spcBef>
                <a:spcPts val="1200"/>
              </a:spcBef>
              <a:spcAft>
                <a:spcPts val="1200"/>
              </a:spcAft>
              <a:buNone/>
            </a:pPr>
            <a:r>
              <a:rPr lang="en-GB">
                <a:solidFill>
                  <a:schemeClr val="dk1"/>
                </a:solidFill>
              </a:rPr>
              <a:t>This model generalize well (Neither underfit or overfit) because there is only 1% deviation between the different measures of the model classification report as F1 </a:t>
            </a:r>
            <a:endParaRPr>
              <a:solidFill>
                <a:schemeClr val="dk1"/>
              </a:solidFill>
            </a:endParaRPr>
          </a:p>
        </p:txBody>
      </p:sp>
      <p:pic>
        <p:nvPicPr>
          <p:cNvPr id="208" name="Google Shape;208;p36"/>
          <p:cNvPicPr preferRelativeResize="0"/>
          <p:nvPr/>
        </p:nvPicPr>
        <p:blipFill>
          <a:blip r:embed="rId3">
            <a:alphaModFix/>
          </a:blip>
          <a:stretch>
            <a:fillRect/>
          </a:stretch>
        </p:blipFill>
        <p:spPr>
          <a:xfrm>
            <a:off x="1255513" y="2901875"/>
            <a:ext cx="6734175" cy="1257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311700" y="163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Confusion Matrix </a:t>
            </a:r>
            <a:endParaRPr/>
          </a:p>
        </p:txBody>
      </p:sp>
      <p:pic>
        <p:nvPicPr>
          <p:cNvPr id="214" name="Google Shape;214;p37"/>
          <p:cNvPicPr preferRelativeResize="0"/>
          <p:nvPr/>
        </p:nvPicPr>
        <p:blipFill>
          <a:blip r:embed="rId3">
            <a:alphaModFix/>
          </a:blip>
          <a:stretch>
            <a:fillRect/>
          </a:stretch>
        </p:blipFill>
        <p:spPr>
          <a:xfrm>
            <a:off x="630850" y="1042735"/>
            <a:ext cx="4066176" cy="3526141"/>
          </a:xfrm>
          <a:prstGeom prst="rect">
            <a:avLst/>
          </a:prstGeom>
          <a:noFill/>
          <a:ln>
            <a:noFill/>
          </a:ln>
        </p:spPr>
      </p:pic>
      <p:pic>
        <p:nvPicPr>
          <p:cNvPr id="215" name="Google Shape;215;p37"/>
          <p:cNvPicPr preferRelativeResize="0"/>
          <p:nvPr/>
        </p:nvPicPr>
        <p:blipFill>
          <a:blip r:embed="rId4">
            <a:alphaModFix/>
          </a:blip>
          <a:stretch>
            <a:fillRect/>
          </a:stretch>
        </p:blipFill>
        <p:spPr>
          <a:xfrm>
            <a:off x="5077824" y="869975"/>
            <a:ext cx="4066176" cy="35261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9" name="Shape 219"/>
        <p:cNvGrpSpPr/>
        <p:nvPr/>
      </p:nvGrpSpPr>
      <p:grpSpPr>
        <a:xfrm>
          <a:off x="0" y="0"/>
          <a:ext cx="0" cy="0"/>
          <a:chOff x="0" y="0"/>
          <a:chExt cx="0" cy="0"/>
        </a:xfrm>
      </p:grpSpPr>
      <p:sp>
        <p:nvSpPr>
          <p:cNvPr id="220" name="Google Shape;220;p38"/>
          <p:cNvSpPr txBox="1"/>
          <p:nvPr>
            <p:ph type="title"/>
          </p:nvPr>
        </p:nvSpPr>
        <p:spPr>
          <a:xfrm>
            <a:off x="1597575" y="83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1100"/>
              </a:spcBef>
              <a:spcAft>
                <a:spcPts val="0"/>
              </a:spcAft>
              <a:buClr>
                <a:schemeClr val="dk1"/>
              </a:buClr>
              <a:buSzPct val="40000"/>
              <a:buFont typeface="Arial"/>
              <a:buNone/>
            </a:pPr>
            <a:r>
              <a:rPr lang="en-GB" sz="2750">
                <a:highlight>
                  <a:srgbClr val="FFFFFF"/>
                </a:highlight>
              </a:rPr>
              <a:t>Classification report</a:t>
            </a:r>
            <a:endParaRPr sz="2750">
              <a:highlight>
                <a:srgbClr val="FFFFFF"/>
              </a:highlight>
            </a:endParaRPr>
          </a:p>
          <a:p>
            <a:pPr indent="0" lvl="0" marL="0" rtl="0" algn="l">
              <a:spcBef>
                <a:spcPts val="0"/>
              </a:spcBef>
              <a:spcAft>
                <a:spcPts val="0"/>
              </a:spcAft>
              <a:buNone/>
            </a:pPr>
            <a:r>
              <a:t/>
            </a:r>
            <a:endParaRPr/>
          </a:p>
        </p:txBody>
      </p:sp>
      <p:graphicFrame>
        <p:nvGraphicFramePr>
          <p:cNvPr id="221" name="Google Shape;221;p38"/>
          <p:cNvGraphicFramePr/>
          <p:nvPr/>
        </p:nvGraphicFramePr>
        <p:xfrm>
          <a:off x="74025" y="1381000"/>
          <a:ext cx="3000000" cy="3000000"/>
        </p:xfrm>
        <a:graphic>
          <a:graphicData uri="http://schemas.openxmlformats.org/drawingml/2006/table">
            <a:tbl>
              <a:tblPr>
                <a:noFill/>
                <a:tableStyleId>{80FEF247-981E-4901-A82B-35000E7AAC27}</a:tableStyleId>
              </a:tblPr>
              <a:tblGrid>
                <a:gridCol w="1033700"/>
                <a:gridCol w="755375"/>
                <a:gridCol w="894550"/>
                <a:gridCol w="894550"/>
                <a:gridCol w="789175"/>
              </a:tblGrid>
              <a:tr h="6095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GB"/>
                        <a:t>precision</a:t>
                      </a:r>
                      <a:endParaRPr/>
                    </a:p>
                  </a:txBody>
                  <a:tcPr marT="91425" marB="91425" marR="91425" marL="91425"/>
                </a:tc>
                <a:tc>
                  <a:txBody>
                    <a:bodyPr/>
                    <a:lstStyle/>
                    <a:p>
                      <a:pPr indent="0" lvl="0" marL="0" rtl="0" algn="l">
                        <a:spcBef>
                          <a:spcPts val="0"/>
                        </a:spcBef>
                        <a:spcAft>
                          <a:spcPts val="0"/>
                        </a:spcAft>
                        <a:buNone/>
                      </a:pPr>
                      <a:r>
                        <a:rPr lang="en-GB"/>
                        <a:t>recall</a:t>
                      </a:r>
                      <a:endParaRPr/>
                    </a:p>
                  </a:txBody>
                  <a:tcPr marT="91425" marB="91425" marR="91425" marL="91425"/>
                </a:tc>
                <a:tc>
                  <a:txBody>
                    <a:bodyPr/>
                    <a:lstStyle/>
                    <a:p>
                      <a:pPr indent="0" lvl="0" marL="0" rtl="0" algn="l">
                        <a:spcBef>
                          <a:spcPts val="0"/>
                        </a:spcBef>
                        <a:spcAft>
                          <a:spcPts val="0"/>
                        </a:spcAft>
                        <a:buNone/>
                      </a:pPr>
                      <a:r>
                        <a:rPr lang="en-GB"/>
                        <a:t>F1-score</a:t>
                      </a:r>
                      <a:endParaRPr/>
                    </a:p>
                  </a:txBody>
                  <a:tcPr marT="91425" marB="91425" marR="91425" marL="91425"/>
                </a:tc>
                <a:tc>
                  <a:txBody>
                    <a:bodyPr/>
                    <a:lstStyle/>
                    <a:p>
                      <a:pPr indent="0" lvl="0" marL="0" rtl="0" algn="l">
                        <a:spcBef>
                          <a:spcPts val="0"/>
                        </a:spcBef>
                        <a:spcAft>
                          <a:spcPts val="0"/>
                        </a:spcAft>
                        <a:buNone/>
                      </a:pPr>
                      <a:r>
                        <a:rPr lang="en-GB"/>
                        <a:t>support</a:t>
                      </a:r>
                      <a:endParaRPr/>
                    </a:p>
                  </a:txBody>
                  <a:tcPr marT="91425" marB="91425" marR="91425" marL="91425"/>
                </a:tc>
              </a:tr>
              <a:tr h="571175">
                <a:tc>
                  <a:txBody>
                    <a:bodyPr/>
                    <a:lstStyle/>
                    <a:p>
                      <a:pPr indent="0" lvl="0" marL="0" rtl="0" algn="l">
                        <a:spcBef>
                          <a:spcPts val="0"/>
                        </a:spcBef>
                        <a:spcAft>
                          <a:spcPts val="0"/>
                        </a:spcAft>
                        <a:buNone/>
                      </a:pPr>
                      <a:r>
                        <a:rPr lang="en-GB"/>
                        <a:t>0</a:t>
                      </a:r>
                      <a:endParaRPr/>
                    </a:p>
                  </a:txBody>
                  <a:tcPr marT="91425" marB="91425" marR="91425" marL="91425"/>
                </a:tc>
                <a:tc>
                  <a:txBody>
                    <a:bodyPr/>
                    <a:lstStyle/>
                    <a:p>
                      <a:pPr indent="0" lvl="0" marL="0" rtl="0" algn="l">
                        <a:spcBef>
                          <a:spcPts val="0"/>
                        </a:spcBef>
                        <a:spcAft>
                          <a:spcPts val="0"/>
                        </a:spcAft>
                        <a:buNone/>
                      </a:pPr>
                      <a:r>
                        <a:rPr lang="en-GB"/>
                        <a:t>0.66</a:t>
                      </a:r>
                      <a:endParaRPr/>
                    </a:p>
                  </a:txBody>
                  <a:tcPr marT="91425" marB="91425" marR="91425" marL="91425"/>
                </a:tc>
                <a:tc>
                  <a:txBody>
                    <a:bodyPr/>
                    <a:lstStyle/>
                    <a:p>
                      <a:pPr indent="0" lvl="0" marL="0" rtl="0" algn="l">
                        <a:spcBef>
                          <a:spcPts val="0"/>
                        </a:spcBef>
                        <a:spcAft>
                          <a:spcPts val="0"/>
                        </a:spcAft>
                        <a:buNone/>
                      </a:pPr>
                      <a:r>
                        <a:rPr lang="en-GB"/>
                        <a:t>0.58</a:t>
                      </a:r>
                      <a:endParaRPr/>
                    </a:p>
                  </a:txBody>
                  <a:tcPr marT="91425" marB="91425" marR="91425" marL="91425"/>
                </a:tc>
                <a:tc>
                  <a:txBody>
                    <a:bodyPr/>
                    <a:lstStyle/>
                    <a:p>
                      <a:pPr indent="0" lvl="0" marL="0" rtl="0" algn="l">
                        <a:spcBef>
                          <a:spcPts val="0"/>
                        </a:spcBef>
                        <a:spcAft>
                          <a:spcPts val="0"/>
                        </a:spcAft>
                        <a:buNone/>
                      </a:pPr>
                      <a:r>
                        <a:rPr lang="en-GB"/>
                        <a:t>0.61</a:t>
                      </a:r>
                      <a:endParaRPr/>
                    </a:p>
                  </a:txBody>
                  <a:tcPr marT="91425" marB="91425" marR="91425" marL="91425"/>
                </a:tc>
                <a:tc>
                  <a:txBody>
                    <a:bodyPr/>
                    <a:lstStyle/>
                    <a:p>
                      <a:pPr indent="0" lvl="0" marL="0" rtl="0" algn="l">
                        <a:spcBef>
                          <a:spcPts val="0"/>
                        </a:spcBef>
                        <a:spcAft>
                          <a:spcPts val="0"/>
                        </a:spcAft>
                        <a:buNone/>
                      </a:pPr>
                      <a:r>
                        <a:rPr lang="en-GB"/>
                        <a:t>6346</a:t>
                      </a:r>
                      <a:endParaRPr/>
                    </a:p>
                  </a:txBody>
                  <a:tcPr marT="91425" marB="91425" marR="91425" marL="91425"/>
                </a:tc>
              </a:tr>
              <a:tr h="571175">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a:t>0.65</a:t>
                      </a:r>
                      <a:endParaRPr/>
                    </a:p>
                  </a:txBody>
                  <a:tcPr marT="91425" marB="91425" marR="91425" marL="91425"/>
                </a:tc>
                <a:tc>
                  <a:txBody>
                    <a:bodyPr/>
                    <a:lstStyle/>
                    <a:p>
                      <a:pPr indent="0" lvl="0" marL="0" rtl="0" algn="l">
                        <a:spcBef>
                          <a:spcPts val="0"/>
                        </a:spcBef>
                        <a:spcAft>
                          <a:spcPts val="0"/>
                        </a:spcAft>
                        <a:buNone/>
                      </a:pPr>
                      <a:r>
                        <a:rPr lang="en-GB"/>
                        <a:t>0.73</a:t>
                      </a:r>
                      <a:endParaRPr/>
                    </a:p>
                  </a:txBody>
                  <a:tcPr marT="91425" marB="91425" marR="91425" marL="91425"/>
                </a:tc>
                <a:tc>
                  <a:txBody>
                    <a:bodyPr/>
                    <a:lstStyle/>
                    <a:p>
                      <a:pPr indent="0" lvl="0" marL="0" rtl="0" algn="l">
                        <a:spcBef>
                          <a:spcPts val="0"/>
                        </a:spcBef>
                        <a:spcAft>
                          <a:spcPts val="0"/>
                        </a:spcAft>
                        <a:buNone/>
                      </a:pPr>
                      <a:r>
                        <a:rPr lang="en-GB"/>
                        <a:t>0.69</a:t>
                      </a:r>
                      <a:endParaRPr/>
                    </a:p>
                  </a:txBody>
                  <a:tcPr marT="91425" marB="91425" marR="91425" marL="91425"/>
                </a:tc>
                <a:tc>
                  <a:txBody>
                    <a:bodyPr/>
                    <a:lstStyle/>
                    <a:p>
                      <a:pPr indent="0" lvl="0" marL="0" rtl="0" algn="l">
                        <a:spcBef>
                          <a:spcPts val="0"/>
                        </a:spcBef>
                        <a:spcAft>
                          <a:spcPts val="0"/>
                        </a:spcAft>
                        <a:buNone/>
                      </a:pPr>
                      <a:r>
                        <a:rPr lang="en-GB"/>
                        <a:t>7010</a:t>
                      </a:r>
                      <a:endParaRPr/>
                    </a:p>
                  </a:txBody>
                  <a:tcPr marT="91425" marB="91425" marR="91425" marL="91425"/>
                </a:tc>
              </a:tr>
              <a:tr h="571175">
                <a:tc>
                  <a:txBody>
                    <a:bodyPr/>
                    <a:lstStyle/>
                    <a:p>
                      <a:pPr indent="0" lvl="0" marL="0" rtl="0" algn="l">
                        <a:spcBef>
                          <a:spcPts val="0"/>
                        </a:spcBef>
                        <a:spcAft>
                          <a:spcPts val="0"/>
                        </a:spcAft>
                        <a:buNone/>
                      </a:pPr>
                      <a:r>
                        <a:rPr lang="en-GB"/>
                        <a:t>accuracy</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GB"/>
                        <a:t>0.66</a:t>
                      </a:r>
                      <a:endParaRPr/>
                    </a:p>
                  </a:txBody>
                  <a:tcPr marT="91425" marB="91425" marR="91425" marL="91425"/>
                </a:tc>
                <a:tc>
                  <a:txBody>
                    <a:bodyPr/>
                    <a:lstStyle/>
                    <a:p>
                      <a:pPr indent="0" lvl="0" marL="0" rtl="0" algn="l">
                        <a:spcBef>
                          <a:spcPts val="0"/>
                        </a:spcBef>
                        <a:spcAft>
                          <a:spcPts val="0"/>
                        </a:spcAft>
                        <a:buNone/>
                      </a:pPr>
                      <a:r>
                        <a:rPr lang="en-GB"/>
                        <a:t>13356</a:t>
                      </a:r>
                      <a:endParaRPr/>
                    </a:p>
                  </a:txBody>
                  <a:tcPr marT="91425" marB="91425" marR="91425" marL="91425"/>
                </a:tc>
              </a:tr>
              <a:tr h="641575">
                <a:tc>
                  <a:txBody>
                    <a:bodyPr/>
                    <a:lstStyle/>
                    <a:p>
                      <a:pPr indent="0" lvl="0" marL="0" rtl="0" algn="l">
                        <a:spcBef>
                          <a:spcPts val="0"/>
                        </a:spcBef>
                        <a:spcAft>
                          <a:spcPts val="0"/>
                        </a:spcAft>
                        <a:buNone/>
                      </a:pPr>
                      <a:r>
                        <a:rPr lang="en-GB"/>
                        <a:t>Macro avg</a:t>
                      </a:r>
                      <a:endParaRPr/>
                    </a:p>
                  </a:txBody>
                  <a:tcPr marT="91425" marB="91425" marR="91425" marL="91425"/>
                </a:tc>
                <a:tc>
                  <a:txBody>
                    <a:bodyPr/>
                    <a:lstStyle/>
                    <a:p>
                      <a:pPr indent="0" lvl="0" marL="0" rtl="0" algn="l">
                        <a:spcBef>
                          <a:spcPts val="0"/>
                        </a:spcBef>
                        <a:spcAft>
                          <a:spcPts val="0"/>
                        </a:spcAft>
                        <a:buNone/>
                      </a:pPr>
                      <a:r>
                        <a:rPr lang="en-GB"/>
                        <a:t>0.66</a:t>
                      </a:r>
                      <a:endParaRPr/>
                    </a:p>
                  </a:txBody>
                  <a:tcPr marT="91425" marB="91425" marR="91425" marL="91425"/>
                </a:tc>
                <a:tc>
                  <a:txBody>
                    <a:bodyPr/>
                    <a:lstStyle/>
                    <a:p>
                      <a:pPr indent="0" lvl="0" marL="0" rtl="0" algn="l">
                        <a:spcBef>
                          <a:spcPts val="0"/>
                        </a:spcBef>
                        <a:spcAft>
                          <a:spcPts val="0"/>
                        </a:spcAft>
                        <a:buNone/>
                      </a:pPr>
                      <a:r>
                        <a:rPr lang="en-GB"/>
                        <a:t>0.65</a:t>
                      </a:r>
                      <a:endParaRPr/>
                    </a:p>
                  </a:txBody>
                  <a:tcPr marT="91425" marB="91425" marR="91425" marL="91425"/>
                </a:tc>
                <a:tc>
                  <a:txBody>
                    <a:bodyPr/>
                    <a:lstStyle/>
                    <a:p>
                      <a:pPr indent="0" lvl="0" marL="0" rtl="0" algn="l">
                        <a:spcBef>
                          <a:spcPts val="0"/>
                        </a:spcBef>
                        <a:spcAft>
                          <a:spcPts val="0"/>
                        </a:spcAft>
                        <a:buNone/>
                      </a:pPr>
                      <a:r>
                        <a:rPr lang="en-GB"/>
                        <a:t>0.65</a:t>
                      </a:r>
                      <a:endParaRPr/>
                    </a:p>
                  </a:txBody>
                  <a:tcPr marT="91425" marB="91425" marR="91425" marL="91425"/>
                </a:tc>
                <a:tc>
                  <a:txBody>
                    <a:bodyPr/>
                    <a:lstStyle/>
                    <a:p>
                      <a:pPr indent="0" lvl="0" marL="0" rtl="0" algn="l">
                        <a:spcBef>
                          <a:spcPts val="0"/>
                        </a:spcBef>
                        <a:spcAft>
                          <a:spcPts val="0"/>
                        </a:spcAft>
                        <a:buNone/>
                      </a:pPr>
                      <a:r>
                        <a:rPr lang="en-GB"/>
                        <a:t>13356</a:t>
                      </a:r>
                      <a:endParaRPr/>
                    </a:p>
                  </a:txBody>
                  <a:tcPr marT="91425" marB="91425" marR="91425" marL="91425"/>
                </a:tc>
              </a:tr>
              <a:tr h="655300">
                <a:tc>
                  <a:txBody>
                    <a:bodyPr/>
                    <a:lstStyle/>
                    <a:p>
                      <a:pPr indent="0" lvl="0" marL="0" rtl="0" algn="l">
                        <a:spcBef>
                          <a:spcPts val="0"/>
                        </a:spcBef>
                        <a:spcAft>
                          <a:spcPts val="0"/>
                        </a:spcAft>
                        <a:buNone/>
                      </a:pPr>
                      <a:r>
                        <a:rPr lang="en-GB"/>
                        <a:t>Weighted avg</a:t>
                      </a:r>
                      <a:endParaRPr/>
                    </a:p>
                  </a:txBody>
                  <a:tcPr marT="91425" marB="91425" marR="91425" marL="91425"/>
                </a:tc>
                <a:tc>
                  <a:txBody>
                    <a:bodyPr/>
                    <a:lstStyle/>
                    <a:p>
                      <a:pPr indent="0" lvl="0" marL="0" rtl="0" algn="l">
                        <a:spcBef>
                          <a:spcPts val="0"/>
                        </a:spcBef>
                        <a:spcAft>
                          <a:spcPts val="0"/>
                        </a:spcAft>
                        <a:buNone/>
                      </a:pPr>
                      <a:r>
                        <a:rPr lang="en-GB"/>
                        <a:t>0.66</a:t>
                      </a:r>
                      <a:endParaRPr/>
                    </a:p>
                  </a:txBody>
                  <a:tcPr marT="91425" marB="91425" marR="91425" marL="91425"/>
                </a:tc>
                <a:tc>
                  <a:txBody>
                    <a:bodyPr/>
                    <a:lstStyle/>
                    <a:p>
                      <a:pPr indent="0" lvl="0" marL="0" rtl="0" algn="l">
                        <a:spcBef>
                          <a:spcPts val="0"/>
                        </a:spcBef>
                        <a:spcAft>
                          <a:spcPts val="0"/>
                        </a:spcAft>
                        <a:buNone/>
                      </a:pPr>
                      <a:r>
                        <a:rPr lang="en-GB"/>
                        <a:t>0.66</a:t>
                      </a:r>
                      <a:endParaRPr/>
                    </a:p>
                  </a:txBody>
                  <a:tcPr marT="91425" marB="91425" marR="91425" marL="91425"/>
                </a:tc>
                <a:tc>
                  <a:txBody>
                    <a:bodyPr/>
                    <a:lstStyle/>
                    <a:p>
                      <a:pPr indent="0" lvl="0" marL="0" rtl="0" algn="l">
                        <a:spcBef>
                          <a:spcPts val="0"/>
                        </a:spcBef>
                        <a:spcAft>
                          <a:spcPts val="0"/>
                        </a:spcAft>
                        <a:buNone/>
                      </a:pPr>
                      <a:r>
                        <a:rPr lang="en-GB"/>
                        <a:t>0.65</a:t>
                      </a:r>
                      <a:endParaRPr/>
                    </a:p>
                  </a:txBody>
                  <a:tcPr marT="91425" marB="91425" marR="91425" marL="91425"/>
                </a:tc>
                <a:tc>
                  <a:txBody>
                    <a:bodyPr/>
                    <a:lstStyle/>
                    <a:p>
                      <a:pPr indent="0" lvl="0" marL="0" rtl="0" algn="l">
                        <a:spcBef>
                          <a:spcPts val="0"/>
                        </a:spcBef>
                        <a:spcAft>
                          <a:spcPts val="0"/>
                        </a:spcAft>
                        <a:buNone/>
                      </a:pPr>
                      <a:r>
                        <a:rPr lang="en-GB"/>
                        <a:t>13356</a:t>
                      </a:r>
                      <a:endParaRPr/>
                    </a:p>
                  </a:txBody>
                  <a:tcPr marT="91425" marB="91425" marR="91425" marL="91425"/>
                </a:tc>
              </a:tr>
            </a:tbl>
          </a:graphicData>
        </a:graphic>
      </p:graphicFrame>
      <p:graphicFrame>
        <p:nvGraphicFramePr>
          <p:cNvPr id="222" name="Google Shape;222;p38"/>
          <p:cNvGraphicFramePr/>
          <p:nvPr/>
        </p:nvGraphicFramePr>
        <p:xfrm>
          <a:off x="4650325" y="1363810"/>
          <a:ext cx="3000000" cy="3000000"/>
        </p:xfrm>
        <a:graphic>
          <a:graphicData uri="http://schemas.openxmlformats.org/drawingml/2006/table">
            <a:tbl>
              <a:tblPr>
                <a:noFill/>
                <a:tableStyleId>{80FEF247-981E-4901-A82B-35000E7AAC27}</a:tableStyleId>
              </a:tblPr>
              <a:tblGrid>
                <a:gridCol w="887050"/>
                <a:gridCol w="887050"/>
                <a:gridCol w="887050"/>
                <a:gridCol w="887050"/>
                <a:gridCol w="887050"/>
              </a:tblGrid>
              <a:tr h="5883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1200"/>
                        </a:spcAft>
                        <a:buClr>
                          <a:schemeClr val="dk1"/>
                        </a:buClr>
                        <a:buSzPts val="1100"/>
                        <a:buFont typeface="Arial"/>
                        <a:buNone/>
                      </a:pPr>
                      <a:r>
                        <a:rPr lang="en-GB">
                          <a:solidFill>
                            <a:schemeClr val="dk1"/>
                          </a:solidFill>
                          <a:highlight>
                            <a:srgbClr val="FFFFFF"/>
                          </a:highlight>
                        </a:rPr>
                        <a:t>precision </a:t>
                      </a:r>
                      <a:endParaRPr/>
                    </a:p>
                  </a:txBody>
                  <a:tcPr marT="91425" marB="91425" marR="91425" marL="91425"/>
                </a:tc>
                <a:tc>
                  <a:txBody>
                    <a:bodyPr/>
                    <a:lstStyle/>
                    <a:p>
                      <a:pPr indent="0" lvl="0" marL="0" rtl="0" algn="l">
                        <a:lnSpc>
                          <a:spcPct val="115000"/>
                        </a:lnSpc>
                        <a:spcBef>
                          <a:spcPts val="0"/>
                        </a:spcBef>
                        <a:spcAft>
                          <a:spcPts val="1200"/>
                        </a:spcAft>
                        <a:buClr>
                          <a:schemeClr val="dk1"/>
                        </a:buClr>
                        <a:buSzPts val="1100"/>
                        <a:buFont typeface="Arial"/>
                        <a:buNone/>
                      </a:pPr>
                      <a:r>
                        <a:rPr lang="en-GB">
                          <a:solidFill>
                            <a:schemeClr val="dk1"/>
                          </a:solidFill>
                          <a:highlight>
                            <a:srgbClr val="FFFFFF"/>
                          </a:highlight>
                        </a:rPr>
                        <a:t>recall </a:t>
                      </a:r>
                      <a:endParaRPr/>
                    </a:p>
                  </a:txBody>
                  <a:tcPr marT="91425" marB="91425" marR="91425" marL="91425"/>
                </a:tc>
                <a:tc>
                  <a:txBody>
                    <a:bodyPr/>
                    <a:lstStyle/>
                    <a:p>
                      <a:pPr indent="0" lvl="0" marL="0" rtl="0" algn="l">
                        <a:lnSpc>
                          <a:spcPct val="115000"/>
                        </a:lnSpc>
                        <a:spcBef>
                          <a:spcPts val="0"/>
                        </a:spcBef>
                        <a:spcAft>
                          <a:spcPts val="1200"/>
                        </a:spcAft>
                        <a:buClr>
                          <a:schemeClr val="dk1"/>
                        </a:buClr>
                        <a:buSzPts val="1100"/>
                        <a:buFont typeface="Arial"/>
                        <a:buNone/>
                      </a:pPr>
                      <a:r>
                        <a:rPr lang="en-GB">
                          <a:solidFill>
                            <a:schemeClr val="dk1"/>
                          </a:solidFill>
                          <a:highlight>
                            <a:srgbClr val="FFFFFF"/>
                          </a:highlight>
                        </a:rPr>
                        <a:t>F</a:t>
                      </a:r>
                      <a:r>
                        <a:rPr lang="en-GB">
                          <a:solidFill>
                            <a:schemeClr val="dk1"/>
                          </a:solidFill>
                          <a:highlight>
                            <a:srgbClr val="FFFFFF"/>
                          </a:highlight>
                        </a:rPr>
                        <a:t>1-score</a:t>
                      </a:r>
                      <a:endParaRPr/>
                    </a:p>
                  </a:txBody>
                  <a:tcPr marT="91425" marB="91425" marR="91425" marL="91425"/>
                </a:tc>
                <a:tc>
                  <a:txBody>
                    <a:bodyPr/>
                    <a:lstStyle/>
                    <a:p>
                      <a:pPr indent="0" lvl="0" marL="0" rtl="0" algn="l">
                        <a:lnSpc>
                          <a:spcPct val="115000"/>
                        </a:lnSpc>
                        <a:spcBef>
                          <a:spcPts val="0"/>
                        </a:spcBef>
                        <a:spcAft>
                          <a:spcPts val="1200"/>
                        </a:spcAft>
                        <a:buClr>
                          <a:schemeClr val="dk1"/>
                        </a:buClr>
                        <a:buSzPts val="1100"/>
                        <a:buFont typeface="Arial"/>
                        <a:buNone/>
                      </a:pPr>
                      <a:r>
                        <a:rPr lang="en-GB">
                          <a:solidFill>
                            <a:schemeClr val="dk1"/>
                          </a:solidFill>
                          <a:highlight>
                            <a:srgbClr val="FFFFFF"/>
                          </a:highlight>
                        </a:rPr>
                        <a:t>support</a:t>
                      </a:r>
                      <a:endParaRPr/>
                    </a:p>
                  </a:txBody>
                  <a:tcPr marT="91425" marB="91425" marR="91425" marL="91425"/>
                </a:tc>
              </a:tr>
              <a:tr h="517975">
                <a:tc>
                  <a:txBody>
                    <a:bodyPr/>
                    <a:lstStyle/>
                    <a:p>
                      <a:pPr indent="0" lvl="0" marL="0" rtl="0" algn="l">
                        <a:spcBef>
                          <a:spcPts val="0"/>
                        </a:spcBef>
                        <a:spcAft>
                          <a:spcPts val="0"/>
                        </a:spcAft>
                        <a:buNone/>
                      </a:pPr>
                      <a:r>
                        <a:rPr lang="en-GB"/>
                        <a:t>0</a:t>
                      </a:r>
                      <a:endParaRPr/>
                    </a:p>
                  </a:txBody>
                  <a:tcPr marT="91425" marB="91425" marR="91425" marL="91425"/>
                </a:tc>
                <a:tc>
                  <a:txBody>
                    <a:bodyPr/>
                    <a:lstStyle/>
                    <a:p>
                      <a:pPr indent="0" lvl="0" marL="0" rtl="0" algn="l">
                        <a:spcBef>
                          <a:spcPts val="0"/>
                        </a:spcBef>
                        <a:spcAft>
                          <a:spcPts val="0"/>
                        </a:spcAft>
                        <a:buNone/>
                      </a:pPr>
                      <a:r>
                        <a:rPr lang="en-GB"/>
                        <a:t>0.65</a:t>
                      </a:r>
                      <a:endParaRPr/>
                    </a:p>
                  </a:txBody>
                  <a:tcPr marT="91425" marB="91425" marR="91425" marL="91425"/>
                </a:tc>
                <a:tc>
                  <a:txBody>
                    <a:bodyPr/>
                    <a:lstStyle/>
                    <a:p>
                      <a:pPr indent="0" lvl="0" marL="0" rtl="0" algn="l">
                        <a:spcBef>
                          <a:spcPts val="0"/>
                        </a:spcBef>
                        <a:spcAft>
                          <a:spcPts val="0"/>
                        </a:spcAft>
                        <a:buNone/>
                      </a:pPr>
                      <a:r>
                        <a:rPr lang="en-GB"/>
                        <a:t>0.59</a:t>
                      </a:r>
                      <a:endParaRPr/>
                    </a:p>
                  </a:txBody>
                  <a:tcPr marT="91425" marB="91425" marR="91425" marL="91425"/>
                </a:tc>
                <a:tc>
                  <a:txBody>
                    <a:bodyPr/>
                    <a:lstStyle/>
                    <a:p>
                      <a:pPr indent="0" lvl="0" marL="0" rtl="0" algn="l">
                        <a:spcBef>
                          <a:spcPts val="0"/>
                        </a:spcBef>
                        <a:spcAft>
                          <a:spcPts val="0"/>
                        </a:spcAft>
                        <a:buNone/>
                      </a:pPr>
                      <a:r>
                        <a:rPr lang="en-GB"/>
                        <a:t>0.62</a:t>
                      </a:r>
                      <a:endParaRPr/>
                    </a:p>
                  </a:txBody>
                  <a:tcPr marT="91425" marB="91425" marR="91425" marL="91425"/>
                </a:tc>
                <a:tc>
                  <a:txBody>
                    <a:bodyPr/>
                    <a:lstStyle/>
                    <a:p>
                      <a:pPr indent="0" lvl="0" marL="0" rtl="0" algn="l">
                        <a:spcBef>
                          <a:spcPts val="0"/>
                        </a:spcBef>
                        <a:spcAft>
                          <a:spcPts val="0"/>
                        </a:spcAft>
                        <a:buNone/>
                      </a:pPr>
                      <a:r>
                        <a:rPr lang="en-GB"/>
                        <a:t>2108</a:t>
                      </a:r>
                      <a:endParaRPr/>
                    </a:p>
                  </a:txBody>
                  <a:tcPr marT="91425" marB="91425" marR="91425" marL="91425"/>
                </a:tc>
              </a:tr>
              <a:tr h="517975">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a:t>0.66</a:t>
                      </a:r>
                      <a:endParaRPr/>
                    </a:p>
                  </a:txBody>
                  <a:tcPr marT="91425" marB="91425" marR="91425" marL="91425"/>
                </a:tc>
                <a:tc>
                  <a:txBody>
                    <a:bodyPr/>
                    <a:lstStyle/>
                    <a:p>
                      <a:pPr indent="0" lvl="0" marL="0" rtl="0" algn="l">
                        <a:spcBef>
                          <a:spcPts val="0"/>
                        </a:spcBef>
                        <a:spcAft>
                          <a:spcPts val="0"/>
                        </a:spcAft>
                        <a:buNone/>
                      </a:pPr>
                      <a:r>
                        <a:rPr lang="en-GB"/>
                        <a:t>0.72</a:t>
                      </a:r>
                      <a:endParaRPr/>
                    </a:p>
                  </a:txBody>
                  <a:tcPr marT="91425" marB="91425" marR="91425" marL="91425"/>
                </a:tc>
                <a:tc>
                  <a:txBody>
                    <a:bodyPr/>
                    <a:lstStyle/>
                    <a:p>
                      <a:pPr indent="0" lvl="0" marL="0" rtl="0" algn="l">
                        <a:spcBef>
                          <a:spcPts val="0"/>
                        </a:spcBef>
                        <a:spcAft>
                          <a:spcPts val="0"/>
                        </a:spcAft>
                        <a:buNone/>
                      </a:pPr>
                      <a:r>
                        <a:rPr lang="en-GB"/>
                        <a:t>0.69</a:t>
                      </a:r>
                      <a:endParaRPr/>
                    </a:p>
                  </a:txBody>
                  <a:tcPr marT="91425" marB="91425" marR="91425" marL="91425"/>
                </a:tc>
                <a:tc>
                  <a:txBody>
                    <a:bodyPr/>
                    <a:lstStyle/>
                    <a:p>
                      <a:pPr indent="0" lvl="0" marL="0" rtl="0" algn="l">
                        <a:spcBef>
                          <a:spcPts val="0"/>
                        </a:spcBef>
                        <a:spcAft>
                          <a:spcPts val="0"/>
                        </a:spcAft>
                        <a:buNone/>
                      </a:pPr>
                      <a:r>
                        <a:rPr lang="en-GB"/>
                        <a:t>2345</a:t>
                      </a:r>
                      <a:endParaRPr/>
                    </a:p>
                  </a:txBody>
                  <a:tcPr marT="91425" marB="91425" marR="91425" marL="91425"/>
                </a:tc>
              </a:tr>
              <a:tr h="607175">
                <a:tc>
                  <a:txBody>
                    <a:bodyPr/>
                    <a:lstStyle/>
                    <a:p>
                      <a:pPr indent="0" lvl="0" marL="0" rtl="0" algn="l">
                        <a:lnSpc>
                          <a:spcPct val="115000"/>
                        </a:lnSpc>
                        <a:spcBef>
                          <a:spcPts val="0"/>
                        </a:spcBef>
                        <a:spcAft>
                          <a:spcPts val="1200"/>
                        </a:spcAft>
                        <a:buClr>
                          <a:schemeClr val="dk1"/>
                        </a:buClr>
                        <a:buSzPts val="1100"/>
                        <a:buFont typeface="Arial"/>
                        <a:buNone/>
                      </a:pPr>
                      <a:r>
                        <a:rPr lang="en-GB">
                          <a:solidFill>
                            <a:schemeClr val="dk1"/>
                          </a:solidFill>
                          <a:highlight>
                            <a:srgbClr val="FFFFFF"/>
                          </a:highlight>
                        </a:rPr>
                        <a:t>accuracy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GB"/>
                        <a:t>0.66</a:t>
                      </a:r>
                      <a:endParaRPr/>
                    </a:p>
                  </a:txBody>
                  <a:tcPr marT="91425" marB="91425" marR="91425" marL="91425"/>
                </a:tc>
                <a:tc>
                  <a:txBody>
                    <a:bodyPr/>
                    <a:lstStyle/>
                    <a:p>
                      <a:pPr indent="0" lvl="0" marL="0" rtl="0" algn="l">
                        <a:spcBef>
                          <a:spcPts val="0"/>
                        </a:spcBef>
                        <a:spcAft>
                          <a:spcPts val="0"/>
                        </a:spcAft>
                        <a:buNone/>
                      </a:pPr>
                      <a:r>
                        <a:rPr lang="en-GB"/>
                        <a:t>4453</a:t>
                      </a:r>
                      <a:endParaRPr/>
                    </a:p>
                  </a:txBody>
                  <a:tcPr marT="91425" marB="91425" marR="91425" marL="91425"/>
                </a:tc>
              </a:tr>
              <a:tr h="607175">
                <a:tc>
                  <a:txBody>
                    <a:bodyPr/>
                    <a:lstStyle/>
                    <a:p>
                      <a:pPr indent="0" lvl="0" marL="0" rtl="0" algn="l">
                        <a:lnSpc>
                          <a:spcPct val="115000"/>
                        </a:lnSpc>
                        <a:spcBef>
                          <a:spcPts val="0"/>
                        </a:spcBef>
                        <a:spcAft>
                          <a:spcPts val="1200"/>
                        </a:spcAft>
                        <a:buClr>
                          <a:schemeClr val="dk1"/>
                        </a:buClr>
                        <a:buSzPts val="1100"/>
                        <a:buFont typeface="Arial"/>
                        <a:buNone/>
                      </a:pPr>
                      <a:r>
                        <a:rPr lang="en-GB">
                          <a:solidFill>
                            <a:schemeClr val="dk1"/>
                          </a:solidFill>
                          <a:highlight>
                            <a:srgbClr val="FFFFFF"/>
                          </a:highlight>
                        </a:rPr>
                        <a:t> macro avg</a:t>
                      </a:r>
                      <a:endParaRPr/>
                    </a:p>
                  </a:txBody>
                  <a:tcPr marT="91425" marB="91425" marR="91425" marL="91425"/>
                </a:tc>
                <a:tc>
                  <a:txBody>
                    <a:bodyPr/>
                    <a:lstStyle/>
                    <a:p>
                      <a:pPr indent="0" lvl="0" marL="0" rtl="0" algn="l">
                        <a:spcBef>
                          <a:spcPts val="0"/>
                        </a:spcBef>
                        <a:spcAft>
                          <a:spcPts val="0"/>
                        </a:spcAft>
                        <a:buNone/>
                      </a:pPr>
                      <a:r>
                        <a:rPr lang="en-GB"/>
                        <a:t>0.66</a:t>
                      </a:r>
                      <a:endParaRPr/>
                    </a:p>
                  </a:txBody>
                  <a:tcPr marT="91425" marB="91425" marR="91425" marL="91425"/>
                </a:tc>
                <a:tc>
                  <a:txBody>
                    <a:bodyPr/>
                    <a:lstStyle/>
                    <a:p>
                      <a:pPr indent="0" lvl="0" marL="0" rtl="0" algn="l">
                        <a:spcBef>
                          <a:spcPts val="0"/>
                        </a:spcBef>
                        <a:spcAft>
                          <a:spcPts val="0"/>
                        </a:spcAft>
                        <a:buNone/>
                      </a:pPr>
                      <a:r>
                        <a:rPr lang="en-GB"/>
                        <a:t>0.65</a:t>
                      </a:r>
                      <a:endParaRPr/>
                    </a:p>
                  </a:txBody>
                  <a:tcPr marT="91425" marB="91425" marR="91425" marL="91425"/>
                </a:tc>
                <a:tc>
                  <a:txBody>
                    <a:bodyPr/>
                    <a:lstStyle/>
                    <a:p>
                      <a:pPr indent="0" lvl="0" marL="0" rtl="0" algn="l">
                        <a:spcBef>
                          <a:spcPts val="0"/>
                        </a:spcBef>
                        <a:spcAft>
                          <a:spcPts val="0"/>
                        </a:spcAft>
                        <a:buNone/>
                      </a:pPr>
                      <a:r>
                        <a:rPr lang="en-GB"/>
                        <a:t>0.65</a:t>
                      </a:r>
                      <a:endParaRPr/>
                    </a:p>
                  </a:txBody>
                  <a:tcPr marT="91425" marB="91425" marR="91425" marL="91425"/>
                </a:tc>
                <a:tc>
                  <a:txBody>
                    <a:bodyPr/>
                    <a:lstStyle/>
                    <a:p>
                      <a:pPr indent="0" lvl="0" marL="0" rtl="0" algn="l">
                        <a:spcBef>
                          <a:spcPts val="0"/>
                        </a:spcBef>
                        <a:spcAft>
                          <a:spcPts val="0"/>
                        </a:spcAft>
                        <a:buNone/>
                      </a:pPr>
                      <a:r>
                        <a:rPr lang="en-GB"/>
                        <a:t>4453</a:t>
                      </a:r>
                      <a:endParaRPr/>
                    </a:p>
                  </a:txBody>
                  <a:tcPr marT="91425" marB="91425" marR="91425" marL="91425"/>
                </a:tc>
              </a:tr>
              <a:tr h="646575">
                <a:tc>
                  <a:txBody>
                    <a:bodyPr/>
                    <a:lstStyle/>
                    <a:p>
                      <a:pPr indent="0" lvl="0" marL="50800" marR="50800" rtl="0" algn="l">
                        <a:lnSpc>
                          <a:spcPct val="121429"/>
                        </a:lnSpc>
                        <a:spcBef>
                          <a:spcPts val="0"/>
                        </a:spcBef>
                        <a:spcAft>
                          <a:spcPts val="0"/>
                        </a:spcAft>
                        <a:buClr>
                          <a:schemeClr val="dk1"/>
                        </a:buClr>
                        <a:buSzPts val="1100"/>
                        <a:buFont typeface="Arial"/>
                        <a:buNone/>
                      </a:pPr>
                      <a:r>
                        <a:rPr lang="en-GB">
                          <a:solidFill>
                            <a:schemeClr val="dk1"/>
                          </a:solidFill>
                          <a:highlight>
                            <a:srgbClr val="FFFFFF"/>
                          </a:highlight>
                        </a:rPr>
                        <a:t>weighted avg </a:t>
                      </a:r>
                      <a:endParaRPr/>
                    </a:p>
                  </a:txBody>
                  <a:tcPr marT="91425" marB="91425" marR="91425" marL="91425"/>
                </a:tc>
                <a:tc>
                  <a:txBody>
                    <a:bodyPr/>
                    <a:lstStyle/>
                    <a:p>
                      <a:pPr indent="0" lvl="0" marL="0" rtl="0" algn="l">
                        <a:spcBef>
                          <a:spcPts val="0"/>
                        </a:spcBef>
                        <a:spcAft>
                          <a:spcPts val="0"/>
                        </a:spcAft>
                        <a:buNone/>
                      </a:pPr>
                      <a:r>
                        <a:rPr lang="en-GB"/>
                        <a:t>0.66</a:t>
                      </a:r>
                      <a:endParaRPr/>
                    </a:p>
                  </a:txBody>
                  <a:tcPr marT="91425" marB="91425" marR="91425" marL="91425"/>
                </a:tc>
                <a:tc>
                  <a:txBody>
                    <a:bodyPr/>
                    <a:lstStyle/>
                    <a:p>
                      <a:pPr indent="0" lvl="0" marL="0" rtl="0" algn="l">
                        <a:spcBef>
                          <a:spcPts val="0"/>
                        </a:spcBef>
                        <a:spcAft>
                          <a:spcPts val="0"/>
                        </a:spcAft>
                        <a:buNone/>
                      </a:pPr>
                      <a:r>
                        <a:rPr lang="en-GB"/>
                        <a:t>0.66</a:t>
                      </a:r>
                      <a:endParaRPr/>
                    </a:p>
                  </a:txBody>
                  <a:tcPr marT="91425" marB="91425" marR="91425" marL="91425"/>
                </a:tc>
                <a:tc>
                  <a:txBody>
                    <a:bodyPr/>
                    <a:lstStyle/>
                    <a:p>
                      <a:pPr indent="0" lvl="0" marL="0" rtl="0" algn="l">
                        <a:spcBef>
                          <a:spcPts val="0"/>
                        </a:spcBef>
                        <a:spcAft>
                          <a:spcPts val="0"/>
                        </a:spcAft>
                        <a:buNone/>
                      </a:pPr>
                      <a:r>
                        <a:rPr lang="en-GB"/>
                        <a:t>0.66</a:t>
                      </a:r>
                      <a:endParaRPr/>
                    </a:p>
                  </a:txBody>
                  <a:tcPr marT="91425" marB="91425" marR="91425" marL="91425"/>
                </a:tc>
                <a:tc>
                  <a:txBody>
                    <a:bodyPr/>
                    <a:lstStyle/>
                    <a:p>
                      <a:pPr indent="0" lvl="0" marL="0" rtl="0" algn="l">
                        <a:spcBef>
                          <a:spcPts val="0"/>
                        </a:spcBef>
                        <a:spcAft>
                          <a:spcPts val="0"/>
                        </a:spcAft>
                        <a:buNone/>
                      </a:pPr>
                      <a:r>
                        <a:rPr lang="en-GB"/>
                        <a:t>4453</a:t>
                      </a:r>
                      <a:endParaRPr/>
                    </a:p>
                  </a:txBody>
                  <a:tcPr marT="91425" marB="91425" marR="91425" marL="91425"/>
                </a:tc>
              </a:tr>
            </a:tbl>
          </a:graphicData>
        </a:graphic>
      </p:graphicFrame>
      <p:sp>
        <p:nvSpPr>
          <p:cNvPr id="223" name="Google Shape;223;p38"/>
          <p:cNvSpPr txBox="1"/>
          <p:nvPr/>
        </p:nvSpPr>
        <p:spPr>
          <a:xfrm>
            <a:off x="1752675" y="894075"/>
            <a:ext cx="12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TRAIN SET</a:t>
            </a:r>
            <a:endParaRPr/>
          </a:p>
        </p:txBody>
      </p:sp>
      <p:sp>
        <p:nvSpPr>
          <p:cNvPr id="224" name="Google Shape;224;p38"/>
          <p:cNvSpPr txBox="1"/>
          <p:nvPr/>
        </p:nvSpPr>
        <p:spPr>
          <a:xfrm>
            <a:off x="6368188" y="894075"/>
            <a:ext cx="109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TEST SET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22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Lichess</a:t>
            </a:r>
            <a:endParaRPr/>
          </a:p>
        </p:txBody>
      </p:sp>
      <p:sp>
        <p:nvSpPr>
          <p:cNvPr id="67" name="Google Shape;67;p15"/>
          <p:cNvSpPr txBox="1"/>
          <p:nvPr>
            <p:ph idx="1" type="body"/>
          </p:nvPr>
        </p:nvSpPr>
        <p:spPr>
          <a:xfrm>
            <a:off x="311700" y="945275"/>
            <a:ext cx="8520600" cy="52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GB" sz="1450" u="sng">
                <a:solidFill>
                  <a:schemeClr val="hlink"/>
                </a:solidFill>
                <a:highlight>
                  <a:srgbClr val="FFFFFF"/>
                </a:highlight>
                <a:hlinkClick r:id="rId3"/>
              </a:rPr>
              <a:t>https://lichess.org/</a:t>
            </a:r>
            <a:r>
              <a:rPr lang="en-GB" sz="1450">
                <a:solidFill>
                  <a:schemeClr val="dk1"/>
                </a:solidFill>
                <a:highlight>
                  <a:srgbClr val="FFFFFF"/>
                </a:highlight>
              </a:rPr>
              <a:t> is a website to connect chess players over the globe to play chess in many ways.</a:t>
            </a:r>
            <a:endParaRPr sz="2200"/>
          </a:p>
        </p:txBody>
      </p:sp>
      <p:pic>
        <p:nvPicPr>
          <p:cNvPr id="68" name="Google Shape;68;p15"/>
          <p:cNvPicPr preferRelativeResize="0"/>
          <p:nvPr/>
        </p:nvPicPr>
        <p:blipFill>
          <a:blip r:embed="rId4">
            <a:alphaModFix/>
          </a:blip>
          <a:stretch>
            <a:fillRect/>
          </a:stretch>
        </p:blipFill>
        <p:spPr>
          <a:xfrm>
            <a:off x="1614600" y="1465475"/>
            <a:ext cx="5815750" cy="36407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Dataset</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sz="1050">
                <a:solidFill>
                  <a:schemeClr val="dk1"/>
                </a:solidFill>
                <a:highlight>
                  <a:srgbClr val="FFFFFF"/>
                </a:highlight>
              </a:rPr>
              <a:t>This is a set of just over 20,000 games (Data points) collected from a selection of users on the site Lichess.org</a:t>
            </a:r>
            <a:endParaRPr sz="1050">
              <a:solidFill>
                <a:schemeClr val="dk1"/>
              </a:solidFill>
              <a:highlight>
                <a:srgbClr val="FFFFFF"/>
              </a:highlight>
            </a:endParaRPr>
          </a:p>
          <a:p>
            <a:pPr indent="0" lvl="0" marL="0" rtl="0" algn="l">
              <a:spcBef>
                <a:spcPts val="1200"/>
              </a:spcBef>
              <a:spcAft>
                <a:spcPts val="0"/>
              </a:spcAft>
              <a:buClr>
                <a:schemeClr val="dk1"/>
              </a:buClr>
              <a:buSzPct val="104761"/>
              <a:buFont typeface="Arial"/>
              <a:buNone/>
            </a:pPr>
            <a:r>
              <a:rPr lang="en-GB" sz="1050">
                <a:solidFill>
                  <a:schemeClr val="dk1"/>
                </a:solidFill>
                <a:highlight>
                  <a:srgbClr val="FFFFFF"/>
                </a:highlight>
              </a:rPr>
              <a:t>This set contains the:</a:t>
            </a:r>
            <a:endParaRPr sz="1050">
              <a:solidFill>
                <a:schemeClr val="dk1"/>
              </a:solidFill>
              <a:highlight>
                <a:srgbClr val="FFFFFF"/>
              </a:highlight>
            </a:endParaRPr>
          </a:p>
          <a:p>
            <a:pPr indent="-285273" lvl="0" marL="533400" rtl="0" algn="l">
              <a:spcBef>
                <a:spcPts val="800"/>
              </a:spcBef>
              <a:spcAft>
                <a:spcPts val="0"/>
              </a:spcAft>
              <a:buClr>
                <a:schemeClr val="dk1"/>
              </a:buClr>
              <a:buSzPct val="100000"/>
              <a:buChar char="●"/>
            </a:pPr>
            <a:r>
              <a:rPr lang="en-GB" sz="1050">
                <a:solidFill>
                  <a:schemeClr val="dk1"/>
                </a:solidFill>
                <a:highlight>
                  <a:srgbClr val="FFFFFF"/>
                </a:highlight>
              </a:rPr>
              <a:t>Game ID;</a:t>
            </a:r>
            <a:endParaRPr sz="1050">
              <a:solidFill>
                <a:schemeClr val="dk1"/>
              </a:solidFill>
              <a:highlight>
                <a:srgbClr val="FFFFFF"/>
              </a:highlight>
            </a:endParaRPr>
          </a:p>
          <a:p>
            <a:pPr indent="-285273" lvl="0" marL="533400" rtl="0" algn="l">
              <a:spcBef>
                <a:spcPts val="0"/>
              </a:spcBef>
              <a:spcAft>
                <a:spcPts val="0"/>
              </a:spcAft>
              <a:buClr>
                <a:schemeClr val="dk1"/>
              </a:buClr>
              <a:buSzPct val="100000"/>
              <a:buChar char="●"/>
            </a:pPr>
            <a:r>
              <a:rPr lang="en-GB" sz="1050">
                <a:solidFill>
                  <a:schemeClr val="dk1"/>
                </a:solidFill>
                <a:highlight>
                  <a:srgbClr val="FFFFFF"/>
                </a:highlight>
              </a:rPr>
              <a:t>Rated (T/F);</a:t>
            </a:r>
            <a:endParaRPr sz="1050">
              <a:solidFill>
                <a:schemeClr val="dk1"/>
              </a:solidFill>
              <a:highlight>
                <a:srgbClr val="FFFFFF"/>
              </a:highlight>
            </a:endParaRPr>
          </a:p>
          <a:p>
            <a:pPr indent="-285273" lvl="0" marL="533400" rtl="0" algn="l">
              <a:spcBef>
                <a:spcPts val="0"/>
              </a:spcBef>
              <a:spcAft>
                <a:spcPts val="0"/>
              </a:spcAft>
              <a:buClr>
                <a:schemeClr val="dk1"/>
              </a:buClr>
              <a:buSzPct val="100000"/>
              <a:buChar char="●"/>
            </a:pPr>
            <a:r>
              <a:rPr lang="en-GB" sz="1050">
                <a:solidFill>
                  <a:schemeClr val="dk1"/>
                </a:solidFill>
                <a:highlight>
                  <a:srgbClr val="FFFFFF"/>
                </a:highlight>
              </a:rPr>
              <a:t>Start Time;</a:t>
            </a:r>
            <a:endParaRPr sz="1050">
              <a:solidFill>
                <a:schemeClr val="dk1"/>
              </a:solidFill>
              <a:highlight>
                <a:srgbClr val="FFFFFF"/>
              </a:highlight>
            </a:endParaRPr>
          </a:p>
          <a:p>
            <a:pPr indent="-285273" lvl="0" marL="533400" rtl="0" algn="l">
              <a:spcBef>
                <a:spcPts val="0"/>
              </a:spcBef>
              <a:spcAft>
                <a:spcPts val="0"/>
              </a:spcAft>
              <a:buClr>
                <a:schemeClr val="dk1"/>
              </a:buClr>
              <a:buSzPct val="100000"/>
              <a:buChar char="●"/>
            </a:pPr>
            <a:r>
              <a:rPr lang="en-GB" sz="1050">
                <a:solidFill>
                  <a:schemeClr val="dk1"/>
                </a:solidFill>
                <a:highlight>
                  <a:srgbClr val="FFFFFF"/>
                </a:highlight>
              </a:rPr>
              <a:t>End Time;</a:t>
            </a:r>
            <a:endParaRPr sz="1050">
              <a:solidFill>
                <a:schemeClr val="dk1"/>
              </a:solidFill>
              <a:highlight>
                <a:srgbClr val="FFFFFF"/>
              </a:highlight>
            </a:endParaRPr>
          </a:p>
          <a:p>
            <a:pPr indent="-285273" lvl="0" marL="533400" rtl="0" algn="l">
              <a:spcBef>
                <a:spcPts val="0"/>
              </a:spcBef>
              <a:spcAft>
                <a:spcPts val="0"/>
              </a:spcAft>
              <a:buClr>
                <a:schemeClr val="dk1"/>
              </a:buClr>
              <a:buSzPct val="100000"/>
              <a:buChar char="●"/>
            </a:pPr>
            <a:r>
              <a:rPr lang="en-GB" sz="1050">
                <a:solidFill>
                  <a:schemeClr val="dk1"/>
                </a:solidFill>
                <a:highlight>
                  <a:srgbClr val="FFFFFF"/>
                </a:highlight>
              </a:rPr>
              <a:t>Number of Turns;</a:t>
            </a:r>
            <a:endParaRPr sz="1050">
              <a:solidFill>
                <a:schemeClr val="dk1"/>
              </a:solidFill>
              <a:highlight>
                <a:srgbClr val="FFFFFF"/>
              </a:highlight>
            </a:endParaRPr>
          </a:p>
          <a:p>
            <a:pPr indent="-285273" lvl="0" marL="533400" rtl="0" algn="l">
              <a:spcBef>
                <a:spcPts val="0"/>
              </a:spcBef>
              <a:spcAft>
                <a:spcPts val="0"/>
              </a:spcAft>
              <a:buClr>
                <a:schemeClr val="dk1"/>
              </a:buClr>
              <a:buSzPct val="100000"/>
              <a:buChar char="●"/>
            </a:pPr>
            <a:r>
              <a:rPr lang="en-GB" sz="1050">
                <a:solidFill>
                  <a:schemeClr val="dk1"/>
                </a:solidFill>
                <a:highlight>
                  <a:srgbClr val="FFFFFF"/>
                </a:highlight>
              </a:rPr>
              <a:t>Game Status;</a:t>
            </a:r>
            <a:endParaRPr sz="1050">
              <a:solidFill>
                <a:schemeClr val="dk1"/>
              </a:solidFill>
              <a:highlight>
                <a:srgbClr val="FFFFFF"/>
              </a:highlight>
            </a:endParaRPr>
          </a:p>
          <a:p>
            <a:pPr indent="-285273" lvl="0" marL="533400" rtl="0" algn="l">
              <a:spcBef>
                <a:spcPts val="0"/>
              </a:spcBef>
              <a:spcAft>
                <a:spcPts val="0"/>
              </a:spcAft>
              <a:buClr>
                <a:schemeClr val="dk1"/>
              </a:buClr>
              <a:buSzPct val="100000"/>
              <a:buChar char="●"/>
            </a:pPr>
            <a:r>
              <a:rPr lang="en-GB" sz="1050">
                <a:solidFill>
                  <a:schemeClr val="dk1"/>
                </a:solidFill>
                <a:highlight>
                  <a:srgbClr val="FFFFFF"/>
                </a:highlight>
              </a:rPr>
              <a:t>Winner;</a:t>
            </a:r>
            <a:endParaRPr sz="1050">
              <a:solidFill>
                <a:schemeClr val="dk1"/>
              </a:solidFill>
              <a:highlight>
                <a:srgbClr val="FFFFFF"/>
              </a:highlight>
            </a:endParaRPr>
          </a:p>
          <a:p>
            <a:pPr indent="-285273" lvl="0" marL="533400" rtl="0" algn="l">
              <a:spcBef>
                <a:spcPts val="0"/>
              </a:spcBef>
              <a:spcAft>
                <a:spcPts val="0"/>
              </a:spcAft>
              <a:buClr>
                <a:schemeClr val="dk1"/>
              </a:buClr>
              <a:buSzPct val="100000"/>
              <a:buChar char="●"/>
            </a:pPr>
            <a:r>
              <a:rPr lang="en-GB" sz="1050">
                <a:solidFill>
                  <a:schemeClr val="dk1"/>
                </a:solidFill>
                <a:highlight>
                  <a:srgbClr val="FFFFFF"/>
                </a:highlight>
              </a:rPr>
              <a:t>Time Increment;</a:t>
            </a:r>
            <a:endParaRPr sz="1050">
              <a:solidFill>
                <a:schemeClr val="dk1"/>
              </a:solidFill>
              <a:highlight>
                <a:srgbClr val="FFFFFF"/>
              </a:highlight>
            </a:endParaRPr>
          </a:p>
          <a:p>
            <a:pPr indent="-285273" lvl="0" marL="533400" rtl="0" algn="l">
              <a:spcBef>
                <a:spcPts val="0"/>
              </a:spcBef>
              <a:spcAft>
                <a:spcPts val="0"/>
              </a:spcAft>
              <a:buClr>
                <a:schemeClr val="dk1"/>
              </a:buClr>
              <a:buSzPct val="100000"/>
              <a:buChar char="●"/>
            </a:pPr>
            <a:r>
              <a:rPr lang="en-GB" sz="1050">
                <a:solidFill>
                  <a:schemeClr val="dk1"/>
                </a:solidFill>
                <a:highlight>
                  <a:srgbClr val="FFFFFF"/>
                </a:highlight>
              </a:rPr>
              <a:t>White Player ID;</a:t>
            </a:r>
            <a:endParaRPr sz="1050">
              <a:solidFill>
                <a:schemeClr val="dk1"/>
              </a:solidFill>
              <a:highlight>
                <a:srgbClr val="FFFFFF"/>
              </a:highlight>
            </a:endParaRPr>
          </a:p>
          <a:p>
            <a:pPr indent="-285273" lvl="0" marL="533400" rtl="0" algn="l">
              <a:spcBef>
                <a:spcPts val="0"/>
              </a:spcBef>
              <a:spcAft>
                <a:spcPts val="0"/>
              </a:spcAft>
              <a:buClr>
                <a:schemeClr val="dk1"/>
              </a:buClr>
              <a:buSzPct val="100000"/>
              <a:buChar char="●"/>
            </a:pPr>
            <a:r>
              <a:rPr lang="en-GB" sz="1050">
                <a:solidFill>
                  <a:schemeClr val="dk1"/>
                </a:solidFill>
                <a:highlight>
                  <a:srgbClr val="FFFFFF"/>
                </a:highlight>
              </a:rPr>
              <a:t>White Player Rating;</a:t>
            </a:r>
            <a:endParaRPr sz="1050">
              <a:solidFill>
                <a:schemeClr val="dk1"/>
              </a:solidFill>
              <a:highlight>
                <a:srgbClr val="FFFFFF"/>
              </a:highlight>
            </a:endParaRPr>
          </a:p>
          <a:p>
            <a:pPr indent="-285273" lvl="0" marL="533400" rtl="0" algn="l">
              <a:spcBef>
                <a:spcPts val="0"/>
              </a:spcBef>
              <a:spcAft>
                <a:spcPts val="0"/>
              </a:spcAft>
              <a:buClr>
                <a:schemeClr val="dk1"/>
              </a:buClr>
              <a:buSzPct val="100000"/>
              <a:buChar char="●"/>
            </a:pPr>
            <a:r>
              <a:rPr lang="en-GB" sz="1050">
                <a:solidFill>
                  <a:schemeClr val="dk1"/>
                </a:solidFill>
                <a:highlight>
                  <a:srgbClr val="FFFFFF"/>
                </a:highlight>
              </a:rPr>
              <a:t>Black Player ID;</a:t>
            </a:r>
            <a:endParaRPr sz="1050">
              <a:solidFill>
                <a:schemeClr val="dk1"/>
              </a:solidFill>
              <a:highlight>
                <a:srgbClr val="FFFFFF"/>
              </a:highlight>
            </a:endParaRPr>
          </a:p>
          <a:p>
            <a:pPr indent="-285273" lvl="0" marL="533400" rtl="0" algn="l">
              <a:spcBef>
                <a:spcPts val="0"/>
              </a:spcBef>
              <a:spcAft>
                <a:spcPts val="0"/>
              </a:spcAft>
              <a:buClr>
                <a:schemeClr val="dk1"/>
              </a:buClr>
              <a:buSzPct val="100000"/>
              <a:buChar char="●"/>
            </a:pPr>
            <a:r>
              <a:rPr lang="en-GB" sz="1050">
                <a:solidFill>
                  <a:schemeClr val="dk1"/>
                </a:solidFill>
                <a:highlight>
                  <a:srgbClr val="FFFFFF"/>
                </a:highlight>
              </a:rPr>
              <a:t>Black Player Rating;</a:t>
            </a:r>
            <a:endParaRPr sz="1050">
              <a:solidFill>
                <a:schemeClr val="dk1"/>
              </a:solidFill>
              <a:highlight>
                <a:srgbClr val="FFFFFF"/>
              </a:highlight>
            </a:endParaRPr>
          </a:p>
          <a:p>
            <a:pPr indent="-285273" lvl="0" marL="533400" rtl="0" algn="l">
              <a:spcBef>
                <a:spcPts val="0"/>
              </a:spcBef>
              <a:spcAft>
                <a:spcPts val="0"/>
              </a:spcAft>
              <a:buClr>
                <a:schemeClr val="dk1"/>
              </a:buClr>
              <a:buSzPct val="100000"/>
              <a:buChar char="●"/>
            </a:pPr>
            <a:r>
              <a:rPr lang="en-GB" sz="1050">
                <a:solidFill>
                  <a:schemeClr val="dk1"/>
                </a:solidFill>
                <a:highlight>
                  <a:srgbClr val="FFFFFF"/>
                </a:highlight>
              </a:rPr>
              <a:t>All Moves in Standard Chess Notation;</a:t>
            </a:r>
            <a:endParaRPr sz="1050">
              <a:solidFill>
                <a:schemeClr val="dk1"/>
              </a:solidFill>
              <a:highlight>
                <a:srgbClr val="FFFFFF"/>
              </a:highlight>
            </a:endParaRPr>
          </a:p>
          <a:p>
            <a:pPr indent="-285273" lvl="0" marL="533400" rtl="0" algn="l">
              <a:spcBef>
                <a:spcPts val="0"/>
              </a:spcBef>
              <a:spcAft>
                <a:spcPts val="0"/>
              </a:spcAft>
              <a:buClr>
                <a:schemeClr val="dk1"/>
              </a:buClr>
              <a:buSzPct val="100000"/>
              <a:buChar char="●"/>
            </a:pPr>
            <a:r>
              <a:rPr lang="en-GB" sz="1050">
                <a:solidFill>
                  <a:schemeClr val="dk1"/>
                </a:solidFill>
                <a:highlight>
                  <a:srgbClr val="FFFFFF"/>
                </a:highlight>
              </a:rPr>
              <a:t>Opening Eco (Standardised Code for any given opening, </a:t>
            </a:r>
            <a:r>
              <a:rPr lang="en-GB" sz="1050">
                <a:solidFill>
                  <a:srgbClr val="008ABC"/>
                </a:solidFill>
                <a:highlight>
                  <a:srgbClr val="FFFFFF"/>
                </a:highlight>
                <a:uFill>
                  <a:noFill/>
                </a:uFill>
                <a:hlinkClick r:id="rId3">
                  <a:extLst>
                    <a:ext uri="{A12FA001-AC4F-418D-AE19-62706E023703}">
                      <ahyp:hlinkClr val="tx"/>
                    </a:ext>
                  </a:extLst>
                </a:hlinkClick>
              </a:rPr>
              <a:t>list here</a:t>
            </a:r>
            <a:r>
              <a:rPr lang="en-GB" sz="1050">
                <a:solidFill>
                  <a:schemeClr val="dk1"/>
                </a:solidFill>
                <a:highlight>
                  <a:srgbClr val="FFFFFF"/>
                </a:highlight>
              </a:rPr>
              <a:t>);</a:t>
            </a:r>
            <a:endParaRPr sz="1050">
              <a:solidFill>
                <a:schemeClr val="dk1"/>
              </a:solidFill>
              <a:highlight>
                <a:srgbClr val="FFFFFF"/>
              </a:highlight>
            </a:endParaRPr>
          </a:p>
          <a:p>
            <a:pPr indent="-285273" lvl="0" marL="533400" rtl="0" algn="l">
              <a:spcBef>
                <a:spcPts val="0"/>
              </a:spcBef>
              <a:spcAft>
                <a:spcPts val="0"/>
              </a:spcAft>
              <a:buClr>
                <a:schemeClr val="dk1"/>
              </a:buClr>
              <a:buSzPct val="100000"/>
              <a:buChar char="●"/>
            </a:pPr>
            <a:r>
              <a:rPr lang="en-GB" sz="1050">
                <a:solidFill>
                  <a:schemeClr val="dk1"/>
                </a:solidFill>
                <a:highlight>
                  <a:srgbClr val="FFFFFF"/>
                </a:highlight>
              </a:rPr>
              <a:t>Opening Name;</a:t>
            </a:r>
            <a:endParaRPr sz="1050">
              <a:solidFill>
                <a:schemeClr val="dk1"/>
              </a:solidFill>
              <a:highlight>
                <a:srgbClr val="FFFFFF"/>
              </a:highlight>
            </a:endParaRPr>
          </a:p>
          <a:p>
            <a:pPr indent="-285273" lvl="0" marL="533400" rtl="0" algn="l">
              <a:spcBef>
                <a:spcPts val="0"/>
              </a:spcBef>
              <a:spcAft>
                <a:spcPts val="0"/>
              </a:spcAft>
              <a:buClr>
                <a:schemeClr val="dk1"/>
              </a:buClr>
              <a:buSzPct val="100000"/>
              <a:buChar char="●"/>
            </a:pPr>
            <a:r>
              <a:rPr lang="en-GB" sz="1050">
                <a:solidFill>
                  <a:schemeClr val="dk1"/>
                </a:solidFill>
                <a:highlight>
                  <a:srgbClr val="FFFFFF"/>
                </a:highlight>
              </a:rPr>
              <a:t>Opening Ply (Number of moves in the opening phase)</a:t>
            </a:r>
            <a:endParaRPr sz="1050">
              <a:solidFill>
                <a:schemeClr val="dk1"/>
              </a:solidFill>
              <a:highlight>
                <a:srgbClr val="FFFFFF"/>
              </a:highlight>
            </a:endParaRPr>
          </a:p>
          <a:p>
            <a:pPr indent="0" lvl="0" marL="0" rtl="0" algn="l">
              <a:spcBef>
                <a:spcPts val="2700"/>
              </a:spcBef>
              <a:spcAft>
                <a:spcPts val="1200"/>
              </a:spcAft>
              <a:buNone/>
            </a:pPr>
            <a:r>
              <a:t/>
            </a:r>
            <a:endParaRPr sz="1050">
              <a:solidFill>
                <a:schemeClr val="dk1"/>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Conclusions and Results</a:t>
            </a:r>
            <a:endParaRPr/>
          </a:p>
        </p:txBody>
      </p:sp>
      <p:sp>
        <p:nvSpPr>
          <p:cNvPr id="80" name="Google Shape;80;p17"/>
          <p:cNvSpPr txBox="1"/>
          <p:nvPr/>
        </p:nvSpPr>
        <p:spPr>
          <a:xfrm>
            <a:off x="2698300" y="3154150"/>
            <a:ext cx="48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1" name="Google Shape;81;p17"/>
          <p:cNvSpPr txBox="1"/>
          <p:nvPr/>
        </p:nvSpPr>
        <p:spPr>
          <a:xfrm>
            <a:off x="311700" y="1054600"/>
            <a:ext cx="8520600" cy="2869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AutoNum type="arabicPeriod"/>
            </a:pPr>
            <a:r>
              <a:rPr lang="en-GB" sz="1800">
                <a:solidFill>
                  <a:schemeClr val="dk2"/>
                </a:solidFill>
              </a:rPr>
              <a:t>Our Model has an accuracy of </a:t>
            </a:r>
            <a:r>
              <a:rPr b="1" lang="en-GB" sz="1800">
                <a:solidFill>
                  <a:srgbClr val="6AA84F"/>
                </a:solidFill>
              </a:rPr>
              <a:t>66%</a:t>
            </a:r>
            <a:endParaRPr sz="1800">
              <a:solidFill>
                <a:schemeClr val="dk2"/>
              </a:solidFill>
            </a:endParaRPr>
          </a:p>
          <a:p>
            <a:pPr indent="-317500" lvl="1" marL="914400" rtl="0" algn="l">
              <a:lnSpc>
                <a:spcPct val="115000"/>
              </a:lnSpc>
              <a:spcBef>
                <a:spcPts val="0"/>
              </a:spcBef>
              <a:spcAft>
                <a:spcPts val="0"/>
              </a:spcAft>
              <a:buClr>
                <a:schemeClr val="dk2"/>
              </a:buClr>
              <a:buSzPts val="1400"/>
              <a:buAutoNum type="alphaLcPeriod"/>
            </a:pPr>
            <a:r>
              <a:rPr lang="en-GB">
                <a:solidFill>
                  <a:schemeClr val="dk2"/>
                </a:solidFill>
              </a:rPr>
              <a:t>We have successfully improved the model from </a:t>
            </a:r>
            <a:r>
              <a:rPr b="1" lang="en-GB">
                <a:solidFill>
                  <a:srgbClr val="FF0000"/>
                </a:solidFill>
              </a:rPr>
              <a:t>50 %</a:t>
            </a:r>
            <a:r>
              <a:rPr lang="en-GB">
                <a:solidFill>
                  <a:schemeClr val="dk2"/>
                </a:solidFill>
              </a:rPr>
              <a:t> accuracy to </a:t>
            </a:r>
            <a:r>
              <a:rPr b="1" lang="en-GB">
                <a:solidFill>
                  <a:srgbClr val="6AA84F"/>
                </a:solidFill>
              </a:rPr>
              <a:t>66%</a:t>
            </a:r>
            <a:r>
              <a:rPr lang="en-GB">
                <a:solidFill>
                  <a:schemeClr val="dk2"/>
                </a:solidFill>
              </a:rPr>
              <a:t> by using a multivariate logistic regression Model. </a:t>
            </a:r>
            <a:endParaRPr>
              <a:solidFill>
                <a:schemeClr val="dk2"/>
              </a:solidFill>
            </a:endParaRPr>
          </a:p>
          <a:p>
            <a:pPr indent="-342900" lvl="0" marL="457200" rtl="0" algn="l">
              <a:lnSpc>
                <a:spcPct val="115000"/>
              </a:lnSpc>
              <a:spcBef>
                <a:spcPts val="0"/>
              </a:spcBef>
              <a:spcAft>
                <a:spcPts val="0"/>
              </a:spcAft>
              <a:buClr>
                <a:schemeClr val="dk2"/>
              </a:buClr>
              <a:buSzPts val="1800"/>
              <a:buAutoNum type="arabicPeriod"/>
            </a:pPr>
            <a:r>
              <a:rPr lang="en-GB" sz="1800">
                <a:solidFill>
                  <a:schemeClr val="dk2"/>
                </a:solidFill>
              </a:rPr>
              <a:t>Lichess.org increased </a:t>
            </a:r>
            <a:r>
              <a:rPr b="1" lang="en-GB" sz="1800">
                <a:solidFill>
                  <a:srgbClr val="6AA84F"/>
                </a:solidFill>
              </a:rPr>
              <a:t>300%</a:t>
            </a:r>
            <a:r>
              <a:rPr lang="en-GB" sz="1800">
                <a:solidFill>
                  <a:schemeClr val="dk2"/>
                </a:solidFill>
              </a:rPr>
              <a:t> its visitors and games from 2016 to 2017</a:t>
            </a:r>
            <a:endParaRPr sz="1800">
              <a:solidFill>
                <a:schemeClr val="dk2"/>
              </a:solidFill>
            </a:endParaRPr>
          </a:p>
          <a:p>
            <a:pPr indent="-342900" lvl="0" marL="457200" rtl="0" algn="l">
              <a:lnSpc>
                <a:spcPct val="115000"/>
              </a:lnSpc>
              <a:spcBef>
                <a:spcPts val="0"/>
              </a:spcBef>
              <a:spcAft>
                <a:spcPts val="0"/>
              </a:spcAft>
              <a:buClr>
                <a:schemeClr val="dk2"/>
              </a:buClr>
              <a:buSzPts val="1800"/>
              <a:buAutoNum type="arabicPeriod"/>
            </a:pPr>
            <a:r>
              <a:rPr lang="en-GB" sz="1800">
                <a:solidFill>
                  <a:schemeClr val="dk2"/>
                </a:solidFill>
              </a:rPr>
              <a:t>Players resigns before checkmate. </a:t>
            </a:r>
            <a:endParaRPr sz="1800">
              <a:solidFill>
                <a:schemeClr val="dk2"/>
              </a:solidFill>
            </a:endParaRPr>
          </a:p>
          <a:p>
            <a:pPr indent="-342900" lvl="0" marL="457200" rtl="0" algn="l">
              <a:lnSpc>
                <a:spcPct val="115000"/>
              </a:lnSpc>
              <a:spcBef>
                <a:spcPts val="0"/>
              </a:spcBef>
              <a:spcAft>
                <a:spcPts val="0"/>
              </a:spcAft>
              <a:buClr>
                <a:schemeClr val="dk2"/>
              </a:buClr>
              <a:buSzPts val="1800"/>
              <a:buAutoNum type="arabicPeriod"/>
            </a:pPr>
            <a:r>
              <a:rPr lang="en-GB" sz="1800">
                <a:solidFill>
                  <a:schemeClr val="dk2"/>
                </a:solidFill>
              </a:rPr>
              <a:t>There is a small deviation between games won with White than Black</a:t>
            </a:r>
            <a:endParaRPr sz="1800">
              <a:solidFill>
                <a:schemeClr val="dk2"/>
              </a:solidFill>
            </a:endParaRPr>
          </a:p>
          <a:p>
            <a:pPr indent="-342900" lvl="0" marL="457200" rtl="0" algn="l">
              <a:lnSpc>
                <a:spcPct val="115000"/>
              </a:lnSpc>
              <a:spcBef>
                <a:spcPts val="0"/>
              </a:spcBef>
              <a:spcAft>
                <a:spcPts val="0"/>
              </a:spcAft>
              <a:buClr>
                <a:schemeClr val="dk2"/>
              </a:buClr>
              <a:buSzPts val="1800"/>
              <a:buAutoNum type="arabicPeriod"/>
            </a:pPr>
            <a:r>
              <a:rPr lang="en-GB" sz="1800">
                <a:solidFill>
                  <a:schemeClr val="dk2"/>
                </a:solidFill>
              </a:rPr>
              <a:t>There a players who are better playing with whites and players who are better playing with black</a:t>
            </a:r>
            <a:endParaRPr sz="1800">
              <a:solidFill>
                <a:schemeClr val="dk2"/>
              </a:solidFill>
            </a:endParaRPr>
          </a:p>
          <a:p>
            <a:pPr indent="-342900" lvl="0" marL="457200" rtl="0" algn="l">
              <a:lnSpc>
                <a:spcPct val="115000"/>
              </a:lnSpc>
              <a:spcBef>
                <a:spcPts val="0"/>
              </a:spcBef>
              <a:spcAft>
                <a:spcPts val="0"/>
              </a:spcAft>
              <a:buClr>
                <a:schemeClr val="dk2"/>
              </a:buClr>
              <a:buSzPts val="1800"/>
              <a:buAutoNum type="arabicPeriod"/>
            </a:pPr>
            <a:r>
              <a:rPr lang="en-GB" sz="1800">
                <a:solidFill>
                  <a:schemeClr val="dk2"/>
                </a:solidFill>
              </a:rPr>
              <a:t>There are more than 1400 different openings used by players. </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Games and Players by year</a:t>
            </a:r>
            <a:endParaRPr/>
          </a:p>
        </p:txBody>
      </p:sp>
      <p:pic>
        <p:nvPicPr>
          <p:cNvPr id="87" name="Google Shape;87;p18"/>
          <p:cNvPicPr preferRelativeResize="0"/>
          <p:nvPr/>
        </p:nvPicPr>
        <p:blipFill rotWithShape="1">
          <a:blip r:embed="rId3">
            <a:alphaModFix/>
          </a:blip>
          <a:srcRect b="5100" l="0" r="0" t="-5100"/>
          <a:stretch/>
        </p:blipFill>
        <p:spPr>
          <a:xfrm>
            <a:off x="4638600" y="1364438"/>
            <a:ext cx="4505400" cy="2573877"/>
          </a:xfrm>
          <a:prstGeom prst="rect">
            <a:avLst/>
          </a:prstGeom>
          <a:noFill/>
          <a:ln>
            <a:noFill/>
          </a:ln>
        </p:spPr>
      </p:pic>
      <p:sp>
        <p:nvSpPr>
          <p:cNvPr id="88" name="Google Shape;88;p18"/>
          <p:cNvSpPr txBox="1"/>
          <p:nvPr>
            <p:ph idx="1" type="body"/>
          </p:nvPr>
        </p:nvSpPr>
        <p:spPr>
          <a:xfrm>
            <a:off x="1188650" y="4335625"/>
            <a:ext cx="7361400" cy="4206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1200"/>
              </a:spcAft>
              <a:buNone/>
            </a:pPr>
            <a:r>
              <a:rPr b="1" lang="en-GB" sz="1300"/>
              <a:t>Unique visitors</a:t>
            </a:r>
            <a:r>
              <a:rPr lang="en-GB" sz="1300"/>
              <a:t> and </a:t>
            </a:r>
            <a:r>
              <a:rPr b="1" lang="en-GB" sz="1300"/>
              <a:t>games</a:t>
            </a:r>
            <a:r>
              <a:rPr lang="en-GB" sz="1300"/>
              <a:t> by year had an increase bigger than 300% between 2016 and 2017</a:t>
            </a:r>
            <a:endParaRPr sz="1300"/>
          </a:p>
        </p:txBody>
      </p:sp>
      <p:pic>
        <p:nvPicPr>
          <p:cNvPr id="89" name="Google Shape;89;p18"/>
          <p:cNvPicPr preferRelativeResize="0"/>
          <p:nvPr/>
        </p:nvPicPr>
        <p:blipFill>
          <a:blip r:embed="rId4">
            <a:alphaModFix/>
          </a:blip>
          <a:stretch>
            <a:fillRect/>
          </a:stretch>
        </p:blipFill>
        <p:spPr>
          <a:xfrm>
            <a:off x="0" y="1490550"/>
            <a:ext cx="4505400" cy="257388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Duration selected for the games</a:t>
            </a:r>
            <a:endParaRPr/>
          </a:p>
        </p:txBody>
      </p:sp>
      <p:pic>
        <p:nvPicPr>
          <p:cNvPr id="95" name="Google Shape;95;p19"/>
          <p:cNvPicPr preferRelativeResize="0"/>
          <p:nvPr/>
        </p:nvPicPr>
        <p:blipFill>
          <a:blip r:embed="rId3">
            <a:alphaModFix/>
          </a:blip>
          <a:stretch>
            <a:fillRect/>
          </a:stretch>
        </p:blipFill>
        <p:spPr>
          <a:xfrm>
            <a:off x="311700" y="1017725"/>
            <a:ext cx="6688343" cy="3820977"/>
          </a:xfrm>
          <a:prstGeom prst="rect">
            <a:avLst/>
          </a:prstGeom>
          <a:noFill/>
          <a:ln>
            <a:noFill/>
          </a:ln>
        </p:spPr>
      </p:pic>
      <p:sp>
        <p:nvSpPr>
          <p:cNvPr id="96" name="Google Shape;96;p19"/>
          <p:cNvSpPr txBox="1"/>
          <p:nvPr/>
        </p:nvSpPr>
        <p:spPr>
          <a:xfrm>
            <a:off x="6804600" y="2620413"/>
            <a:ext cx="202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Most of the games are set to last 10 min.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WINNER BY VICTORY STATUS</a:t>
            </a:r>
            <a:endParaRPr/>
          </a:p>
        </p:txBody>
      </p:sp>
      <p:pic>
        <p:nvPicPr>
          <p:cNvPr id="102" name="Google Shape;102;p20"/>
          <p:cNvPicPr preferRelativeResize="0"/>
          <p:nvPr/>
        </p:nvPicPr>
        <p:blipFill>
          <a:blip r:embed="rId3">
            <a:alphaModFix/>
          </a:blip>
          <a:stretch>
            <a:fillRect/>
          </a:stretch>
        </p:blipFill>
        <p:spPr>
          <a:xfrm>
            <a:off x="235167" y="1289800"/>
            <a:ext cx="6767959" cy="3664876"/>
          </a:xfrm>
          <a:prstGeom prst="rect">
            <a:avLst/>
          </a:prstGeom>
          <a:noFill/>
          <a:ln>
            <a:noFill/>
          </a:ln>
        </p:spPr>
      </p:pic>
      <p:sp>
        <p:nvSpPr>
          <p:cNvPr id="103" name="Google Shape;103;p20"/>
          <p:cNvSpPr txBox="1"/>
          <p:nvPr/>
        </p:nvSpPr>
        <p:spPr>
          <a:xfrm>
            <a:off x="7363650" y="1064875"/>
            <a:ext cx="14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4" name="Google Shape;104;p20"/>
          <p:cNvSpPr txBox="1"/>
          <p:nvPr/>
        </p:nvSpPr>
        <p:spPr>
          <a:xfrm>
            <a:off x="7263900" y="2167625"/>
            <a:ext cx="15684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GB" sz="1800">
                <a:solidFill>
                  <a:schemeClr val="dk2"/>
                </a:solidFill>
              </a:rPr>
              <a:t>Players used to resign before the mate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36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Openings</a:t>
            </a:r>
            <a:endParaRPr/>
          </a:p>
        </p:txBody>
      </p:sp>
      <p:pic>
        <p:nvPicPr>
          <p:cNvPr id="110" name="Google Shape;110;p21"/>
          <p:cNvPicPr preferRelativeResize="0"/>
          <p:nvPr/>
        </p:nvPicPr>
        <p:blipFill>
          <a:blip r:embed="rId3">
            <a:alphaModFix/>
          </a:blip>
          <a:stretch>
            <a:fillRect/>
          </a:stretch>
        </p:blipFill>
        <p:spPr>
          <a:xfrm>
            <a:off x="-2" y="937725"/>
            <a:ext cx="7361925" cy="4205776"/>
          </a:xfrm>
          <a:prstGeom prst="rect">
            <a:avLst/>
          </a:prstGeom>
          <a:noFill/>
          <a:ln>
            <a:noFill/>
          </a:ln>
        </p:spPr>
      </p:pic>
      <p:sp>
        <p:nvSpPr>
          <p:cNvPr id="111" name="Google Shape;111;p21"/>
          <p:cNvSpPr txBox="1"/>
          <p:nvPr/>
        </p:nvSpPr>
        <p:spPr>
          <a:xfrm>
            <a:off x="7040775" y="2842175"/>
            <a:ext cx="189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1477 different openings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